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9"/>
    <p:sldMasterId id="2147483883" r:id="rId10"/>
    <p:sldMasterId id="2147483670" r:id="rId11"/>
    <p:sldMasterId id="2147483680" r:id="rId12"/>
    <p:sldMasterId id="2147483701" r:id="rId13"/>
    <p:sldMasterId id="2147483773" r:id="rId14"/>
    <p:sldMasterId id="2147483806" r:id="rId15"/>
    <p:sldMasterId id="2147483825" r:id="rId16"/>
    <p:sldMasterId id="2147483837" r:id="rId17"/>
    <p:sldMasterId id="2147483860" r:id="rId18"/>
    <p:sldMasterId id="2147483890" r:id="rId19"/>
    <p:sldMasterId id="2147483919" r:id="rId20"/>
  </p:sldMasterIdLst>
  <p:notesMasterIdLst>
    <p:notesMasterId r:id="rId79"/>
  </p:notesMasterIdLst>
  <p:handoutMasterIdLst>
    <p:handoutMasterId r:id="rId80"/>
  </p:handoutMasterIdLst>
  <p:sldIdLst>
    <p:sldId id="271" r:id="rId21"/>
    <p:sldId id="344" r:id="rId22"/>
    <p:sldId id="343" r:id="rId23"/>
    <p:sldId id="345" r:id="rId24"/>
    <p:sldId id="355" r:id="rId25"/>
    <p:sldId id="346" r:id="rId26"/>
    <p:sldId id="347" r:id="rId27"/>
    <p:sldId id="348" r:id="rId28"/>
    <p:sldId id="349" r:id="rId29"/>
    <p:sldId id="350" r:id="rId30"/>
    <p:sldId id="351" r:id="rId31"/>
    <p:sldId id="352" r:id="rId32"/>
    <p:sldId id="353" r:id="rId33"/>
    <p:sldId id="354" r:id="rId34"/>
    <p:sldId id="278" r:id="rId35"/>
    <p:sldId id="289" r:id="rId36"/>
    <p:sldId id="302" r:id="rId37"/>
    <p:sldId id="303" r:id="rId38"/>
    <p:sldId id="304" r:id="rId39"/>
    <p:sldId id="322" r:id="rId40"/>
    <p:sldId id="323" r:id="rId41"/>
    <p:sldId id="318" r:id="rId42"/>
    <p:sldId id="325" r:id="rId43"/>
    <p:sldId id="319" r:id="rId44"/>
    <p:sldId id="321" r:id="rId45"/>
    <p:sldId id="333" r:id="rId46"/>
    <p:sldId id="324" r:id="rId47"/>
    <p:sldId id="317" r:id="rId48"/>
    <p:sldId id="296" r:id="rId49"/>
    <p:sldId id="332" r:id="rId50"/>
    <p:sldId id="356" r:id="rId51"/>
    <p:sldId id="331" r:id="rId52"/>
    <p:sldId id="357" r:id="rId53"/>
    <p:sldId id="338" r:id="rId54"/>
    <p:sldId id="337" r:id="rId55"/>
    <p:sldId id="336" r:id="rId56"/>
    <p:sldId id="358" r:id="rId57"/>
    <p:sldId id="328" r:id="rId58"/>
    <p:sldId id="294" r:id="rId59"/>
    <p:sldId id="330" r:id="rId60"/>
    <p:sldId id="335" r:id="rId61"/>
    <p:sldId id="316" r:id="rId62"/>
    <p:sldId id="290" r:id="rId63"/>
    <p:sldId id="292" r:id="rId64"/>
    <p:sldId id="293" r:id="rId65"/>
    <p:sldId id="326" r:id="rId66"/>
    <p:sldId id="327" r:id="rId67"/>
    <p:sldId id="339" r:id="rId68"/>
    <p:sldId id="307" r:id="rId69"/>
    <p:sldId id="314" r:id="rId70"/>
    <p:sldId id="315" r:id="rId71"/>
    <p:sldId id="312" r:id="rId72"/>
    <p:sldId id="313" r:id="rId73"/>
    <p:sldId id="342" r:id="rId74"/>
    <p:sldId id="341" r:id="rId75"/>
    <p:sldId id="340" r:id="rId76"/>
    <p:sldId id="334" r:id="rId77"/>
    <p:sldId id="35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61232" autoAdjust="0"/>
  </p:normalViewPr>
  <p:slideViewPr>
    <p:cSldViewPr snapToGrid="0">
      <p:cViewPr varScale="1">
        <p:scale>
          <a:sx n="80" d="100"/>
          <a:sy n="80" d="100"/>
        </p:scale>
        <p:origin x="621" y="39"/>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8.xml"/><Relationship Id="rId29" Type="http://schemas.openxmlformats.org/officeDocument/2006/relationships/slide" Target="slides/slide9.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41.xml"/><Relationship Id="rId82" Type="http://schemas.openxmlformats.org/officeDocument/2006/relationships/viewProps" Target="viewProps.xml"/><Relationship Id="rId19" Type="http://schemas.openxmlformats.org/officeDocument/2006/relationships/slideMaster" Target="slideMasters/slideMaster1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customXml" Target="../customXml/item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2.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2.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11/15/2017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sdn.microsoft.com/library/azure/microsoft.windowsazure.storage.queue.cloudqueuemessage.dequeuecount.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azure/app-servic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if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SaaS is available, but throttling you?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must understand and plan for it.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Perhaps you shard against it, buffer it, or even use multiple providers.</a:t>
            </a:r>
          </a:p>
        </p:txBody>
      </p:sp>
      <p:sp>
        <p:nvSpPr>
          <p:cNvPr id="4" name="Slide Number Placeholder 3"/>
          <p:cNvSpPr>
            <a:spLocks noGrp="1"/>
          </p:cNvSpPr>
          <p:nvPr>
            <p:ph type="sldNum" sz="quarter" idx="10"/>
          </p:nvPr>
        </p:nvSpPr>
        <p:spPr/>
        <p:txBody>
          <a:bodyPr/>
          <a:lstStyle/>
          <a:p>
            <a:fld id="{169951D0-7C93-490C-9CAF-4BE593AEDB70}" type="slidenum">
              <a:rPr lang="en-US" smtClean="0"/>
              <a:t>11</a:t>
            </a:fld>
            <a:endParaRPr lang="en-US"/>
          </a:p>
        </p:txBody>
      </p:sp>
    </p:spTree>
    <p:extLst>
      <p:ext uri="{BB962C8B-B14F-4D97-AF65-F5344CB8AC3E}">
        <p14:creationId xmlns:p14="http://schemas.microsoft.com/office/powerpoint/2010/main" val="3053983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Eventual vs Strong consistency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Eventually all reads (if no writes occurred) will have accurate data </a:t>
            </a:r>
          </a:p>
          <a:p>
            <a:r>
              <a:rPr lang="en-US" sz="1200" kern="1200" dirty="0">
                <a:solidFill>
                  <a:schemeClr val="tx1"/>
                </a:solidFill>
                <a:effectLst/>
                <a:latin typeface="+mn-lt"/>
                <a:ea typeface="+mn-ea"/>
                <a:cs typeface="+mn-cs"/>
              </a:rPr>
              <a:t>-as opposed</a:t>
            </a:r>
            <a:r>
              <a:rPr lang="en-US" sz="1200" kern="1200" baseline="0" dirty="0">
                <a:solidFill>
                  <a:schemeClr val="tx1"/>
                </a:solidFill>
                <a:effectLst/>
                <a:latin typeface="+mn-lt"/>
                <a:ea typeface="+mn-ea"/>
                <a:cs typeface="+mn-cs"/>
              </a:rPr>
              <a:t> to- </a:t>
            </a:r>
            <a:r>
              <a:rPr lang="en-US" sz="1200" kern="1200" dirty="0">
                <a:solidFill>
                  <a:schemeClr val="tx1"/>
                </a:solidFill>
                <a:effectLst/>
                <a:latin typeface="+mn-lt"/>
                <a:ea typeface="+mn-ea"/>
                <a:cs typeface="+mn-cs"/>
              </a:rPr>
              <a:t>strong consistency or ACID transactions.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Eventual</a:t>
            </a:r>
            <a:r>
              <a:rPr lang="en-US" sz="1200" b="1" kern="1200" baseline="0" dirty="0">
                <a:solidFill>
                  <a:schemeClr val="tx1"/>
                </a:solidFill>
                <a:effectLst/>
                <a:latin typeface="+mn-lt"/>
                <a:ea typeface="+mn-ea"/>
                <a:cs typeface="+mn-cs"/>
              </a:rPr>
              <a:t> Consistency</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Systems that are loosely</a:t>
            </a:r>
            <a:r>
              <a:rPr lang="en-US" sz="1200" kern="1200" baseline="0" dirty="0">
                <a:solidFill>
                  <a:schemeClr val="tx1"/>
                </a:solidFill>
                <a:effectLst/>
                <a:latin typeface="+mn-lt"/>
                <a:ea typeface="+mn-ea"/>
                <a:cs typeface="+mn-cs"/>
              </a:rPr>
              <a:t> coupled</a:t>
            </a:r>
          </a:p>
          <a:p>
            <a:r>
              <a:rPr lang="en-US" sz="1200" kern="1200" baseline="0" dirty="0">
                <a:solidFill>
                  <a:schemeClr val="tx1"/>
                </a:solidFill>
                <a:effectLst/>
                <a:latin typeface="+mn-lt"/>
                <a:ea typeface="+mn-ea"/>
                <a:cs typeface="+mn-cs"/>
              </a:rPr>
              <a:t>They can have better uptime</a:t>
            </a:r>
          </a:p>
          <a:p>
            <a:r>
              <a:rPr lang="en-US" sz="1200" kern="1200" baseline="0" dirty="0">
                <a:solidFill>
                  <a:schemeClr val="tx1"/>
                </a:solidFill>
                <a:effectLst/>
                <a:latin typeface="+mn-lt"/>
                <a:ea typeface="+mn-ea"/>
                <a:cs typeface="+mn-cs"/>
              </a:rPr>
              <a:t>More highly available</a:t>
            </a:r>
          </a:p>
          <a:p>
            <a:endParaRPr lang="en-US" sz="1200" kern="1200" baseline="0" dirty="0">
              <a:solidFill>
                <a:schemeClr val="tx1"/>
              </a:solidFill>
              <a:effectLst/>
              <a:latin typeface="+mn-lt"/>
              <a:ea typeface="+mn-ea"/>
              <a:cs typeface="+mn-cs"/>
            </a:endParaRPr>
          </a:p>
          <a:p>
            <a:r>
              <a:rPr lang="en-US" sz="1200" b="1" kern="1200" baseline="0" dirty="0">
                <a:solidFill>
                  <a:schemeClr val="tx1"/>
                </a:solidFill>
                <a:effectLst/>
                <a:latin typeface="+mn-lt"/>
                <a:ea typeface="+mn-ea"/>
                <a:cs typeface="+mn-cs"/>
              </a:rPr>
              <a:t>Strong Consistency</a:t>
            </a:r>
          </a:p>
          <a:p>
            <a:r>
              <a:rPr lang="en-US" sz="1200" b="1" kern="1200" baseline="0" dirty="0">
                <a:solidFill>
                  <a:schemeClr val="tx1"/>
                </a:solidFill>
                <a:effectLst/>
                <a:latin typeface="+mn-lt"/>
                <a:ea typeface="+mn-ea"/>
                <a:cs typeface="+mn-cs"/>
              </a:rPr>
              <a:t>Action:</a:t>
            </a:r>
            <a:r>
              <a:rPr lang="en-US" sz="1200" kern="1200" baseline="0" dirty="0">
                <a:solidFill>
                  <a:schemeClr val="tx1"/>
                </a:solidFill>
                <a:effectLst/>
                <a:latin typeface="+mn-lt"/>
                <a:ea typeface="+mn-ea"/>
                <a:cs typeface="+mn-cs"/>
              </a:rPr>
              <a:t> Draw a strong consistent DB connection (he doesn’t look happy, I wonder why)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TIGHTLY COUPLED, CANT SCALE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9951D0-7C93-490C-9CAF-4BE593AEDB70}" type="slidenum">
              <a:rPr lang="en-US" smtClean="0"/>
              <a:t>12</a:t>
            </a:fld>
            <a:endParaRPr lang="en-US"/>
          </a:p>
        </p:txBody>
      </p:sp>
    </p:spTree>
    <p:extLst>
      <p:ext uri="{BB962C8B-B14F-4D97-AF65-F5344CB8AC3E}">
        <p14:creationId xmlns:p14="http://schemas.microsoft.com/office/powerpoint/2010/main" val="269442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When dealing with services,</a:t>
            </a:r>
            <a:r>
              <a:rPr lang="en-US" sz="1200" kern="1200" baseline="0" dirty="0">
                <a:solidFill>
                  <a:schemeClr val="tx1"/>
                </a:solidFill>
                <a:effectLst/>
                <a:latin typeface="+mn-lt"/>
                <a:ea typeface="+mn-ea"/>
                <a:cs typeface="+mn-cs"/>
              </a:rPr>
              <a:t> especially services you don’t control, you will have transient faults. </a:t>
            </a:r>
          </a:p>
          <a:p>
            <a:pPr lvl="0"/>
            <a:endParaRPr lang="en-US" sz="1200" kern="1200" baseline="0" dirty="0">
              <a:solidFill>
                <a:schemeClr val="tx1"/>
              </a:solidFill>
              <a:effectLst/>
              <a:latin typeface="+mn-lt"/>
              <a:ea typeface="+mn-ea"/>
              <a:cs typeface="+mn-cs"/>
            </a:endParaRPr>
          </a:p>
          <a:p>
            <a:pPr lvl="0"/>
            <a:r>
              <a:rPr lang="en-US" sz="1200" kern="1200" baseline="0" dirty="0">
                <a:solidFill>
                  <a:schemeClr val="tx1"/>
                </a:solidFill>
                <a:effectLst/>
                <a:latin typeface="+mn-lt"/>
                <a:ea typeface="+mn-ea"/>
                <a:cs typeface="+mn-cs"/>
              </a:rPr>
              <a:t>Try again, back off</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Linear</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Exponential</a:t>
            </a:r>
          </a:p>
          <a:p>
            <a:pPr marL="171450" lvl="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lvl="0"/>
            <a:r>
              <a:rPr lang="en-US" sz="1200" b="1" kern="1200" baseline="0" dirty="0">
                <a:solidFill>
                  <a:schemeClr val="tx1"/>
                </a:solidFill>
                <a:effectLst/>
                <a:latin typeface="+mn-lt"/>
                <a:ea typeface="+mn-ea"/>
                <a:cs typeface="+mn-cs"/>
              </a:rPr>
              <a:t>Convoy Effect!!!</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all run to the door, or restaurant</a:t>
            </a:r>
            <a:r>
              <a:rPr lang="en-US" sz="1200" kern="1200" baseline="0" dirty="0">
                <a:solidFill>
                  <a:schemeClr val="tx1"/>
                </a:solidFill>
                <a:effectLst/>
                <a:latin typeface="+mn-lt"/>
                <a:ea typeface="+mn-ea"/>
                <a:cs typeface="+mn-cs"/>
              </a:rPr>
              <a:t> rush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9951D0-7C93-490C-9CAF-4BE593AEDB70}" type="slidenum">
              <a:rPr lang="en-US" smtClean="0"/>
              <a:t>13</a:t>
            </a:fld>
            <a:endParaRPr lang="en-US"/>
          </a:p>
        </p:txBody>
      </p:sp>
    </p:spTree>
    <p:extLst>
      <p:ext uri="{BB962C8B-B14F-4D97-AF65-F5344CB8AC3E}">
        <p14:creationId xmlns:p14="http://schemas.microsoft.com/office/powerpoint/2010/main" val="298231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err="1">
                <a:solidFill>
                  <a:schemeClr val="tx1"/>
                </a:solidFill>
                <a:effectLst/>
                <a:latin typeface="+mn-lt"/>
                <a:ea typeface="+mn-ea"/>
                <a:cs typeface="+mn-cs"/>
              </a:rPr>
              <a:t>ACTION:Discuss</a:t>
            </a:r>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Backpressure</a:t>
            </a:r>
            <a:r>
              <a:rPr lang="en-US" sz="1200" kern="1200" baseline="0" dirty="0">
                <a:solidFill>
                  <a:schemeClr val="tx1"/>
                </a:solidFill>
                <a:effectLst/>
                <a:latin typeface="+mn-lt"/>
                <a:ea typeface="+mn-ea"/>
                <a:cs typeface="+mn-cs"/>
              </a:rPr>
              <a:t> will kill your system if it’s not managed</a:t>
            </a:r>
          </a:p>
          <a:p>
            <a:pPr lvl="0"/>
            <a:r>
              <a:rPr lang="en-US" sz="1200" kern="1200" baseline="0" dirty="0">
                <a:solidFill>
                  <a:schemeClr val="tx1"/>
                </a:solidFill>
                <a:effectLst/>
                <a:latin typeface="+mn-lt"/>
                <a:ea typeface="+mn-ea"/>
                <a:cs typeface="+mn-cs"/>
              </a:rPr>
              <a:t>Protect resources and SLAs with rate leveling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 </a:t>
            </a:r>
            <a:r>
              <a:rPr lang="en-US" sz="1200" kern="1200" dirty="0" err="1">
                <a:solidFill>
                  <a:schemeClr val="tx1"/>
                </a:solidFill>
                <a:effectLst/>
                <a:latin typeface="+mn-lt"/>
                <a:ea typeface="+mn-ea"/>
                <a:cs typeface="+mn-cs"/>
              </a:rPr>
              <a:t>Sharded</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queuese</a:t>
            </a:r>
            <a:r>
              <a:rPr lang="en-US" sz="1200" kern="1200" baseline="0" dirty="0">
                <a:solidFill>
                  <a:schemeClr val="tx1"/>
                </a:solidFill>
                <a:effectLst/>
                <a:latin typeface="+mn-lt"/>
                <a:ea typeface="+mn-ea"/>
                <a:cs typeface="+mn-cs"/>
              </a:rPr>
              <a:t> (elevators in building) IN IMAGE ADD ANOTHER ESCALATOR OR TELL PEOPLE TO COME BACK LATER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9951D0-7C93-490C-9CAF-4BE593AEDB70}" type="slidenum">
              <a:rPr lang="en-US" smtClean="0"/>
              <a:t>14</a:t>
            </a:fld>
            <a:endParaRPr lang="en-US"/>
          </a:p>
        </p:txBody>
      </p:sp>
    </p:spTree>
    <p:extLst>
      <p:ext uri="{BB962C8B-B14F-4D97-AF65-F5344CB8AC3E}">
        <p14:creationId xmlns:p14="http://schemas.microsoft.com/office/powerpoint/2010/main" val="161196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in any order.</a:t>
            </a:r>
          </a:p>
          <a:p>
            <a:r>
              <a:rPr lang="en-US" dirty="0"/>
              <a:t>[READ SLIDE]</a:t>
            </a:r>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Service Bus is a:</a:t>
            </a:r>
          </a:p>
          <a:p>
            <a:r>
              <a:rPr lang="en-US" dirty="0"/>
              <a:t>	Application Layer Communication and Integration (not a VPN)</a:t>
            </a:r>
          </a:p>
          <a:p>
            <a:r>
              <a:rPr lang="en-US" dirty="0"/>
              <a:t>Helps with:</a:t>
            </a:r>
          </a:p>
          <a:p>
            <a:r>
              <a:rPr lang="en-US" dirty="0"/>
              <a:t>	NAT and Firewall Traversal</a:t>
            </a:r>
          </a:p>
          <a:p>
            <a:r>
              <a:rPr lang="en-US" dirty="0"/>
              <a:t>Facilitates bi-directional flow</a:t>
            </a:r>
          </a:p>
          <a:p>
            <a:endParaRPr lang="en-US" dirty="0"/>
          </a:p>
          <a:p>
            <a:r>
              <a:rPr lang="en-US" dirty="0"/>
              <a:t>You have for example HTTP, TCP, AMQP</a:t>
            </a:r>
          </a:p>
          <a:p>
            <a:r>
              <a:rPr lang="en-US" dirty="0"/>
              <a:t>AMQP is a binary wire level protocol designed for flexible messaging. It has been an OASIS standard for 5 years.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rtl="0"/>
            <a:r>
              <a:rPr lang="en-US" dirty="0"/>
              <a:t>*Atomic operation support</a:t>
            </a:r>
          </a:p>
          <a:p>
            <a:pPr rtl="0"/>
            <a:r>
              <a:rPr lang="en-US" dirty="0"/>
              <a:t>Dead lettering </a:t>
            </a:r>
            <a:r>
              <a:rPr lang="en-US" i="1" dirty="0"/>
              <a:t>can be useful for isolating messages that cannot be processed successfully by the receiving application or when messages cannot reach their destination due to an expired time-to-live (TTL) property. The TTL value specifies how long a message remains in the queue.</a:t>
            </a:r>
          </a:p>
          <a:p>
            <a:pPr rtl="0"/>
            <a:endParaRPr lang="en-US" dirty="0"/>
          </a:p>
          <a:p>
            <a:pPr rtl="0"/>
            <a:r>
              <a:rPr lang="en-US" dirty="0"/>
              <a:t>To find "poison" messages in Storage queues, when dequeuing a message the application examines the </a:t>
            </a:r>
            <a:r>
              <a:rPr lang="en-US" dirty="0" err="1">
                <a:hlinkClick r:id="rId3"/>
              </a:rPr>
              <a:t>DequeueCount</a:t>
            </a:r>
            <a:r>
              <a:rPr lang="en-US" dirty="0"/>
              <a:t> property of the message. If </a:t>
            </a:r>
            <a:r>
              <a:rPr lang="en-US" b="1" dirty="0" err="1"/>
              <a:t>DequeueCount</a:t>
            </a:r>
            <a:r>
              <a:rPr lang="en-US" dirty="0"/>
              <a:t> is greater than a given threshold, the application moves the message to an application-defined "dead letter" queue.</a:t>
            </a:r>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11/15/2017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////////////////////////////There are limits of 2k topics?</a:t>
            </a:r>
          </a:p>
          <a:p>
            <a:endParaRPr lang="en-GB" dirty="0"/>
          </a:p>
          <a:p>
            <a:r>
              <a:rPr lang="en-GB" dirty="0"/>
              <a:t>Don’t have to use a universal dispatcher which reads every message which figures out to do with it (via a header on content based router)</a:t>
            </a:r>
          </a:p>
          <a:p>
            <a:endParaRPr lang="en-GB" dirty="0"/>
          </a:p>
          <a:p>
            <a:endParaRPr lang="en-GB" dirty="0"/>
          </a:p>
          <a:p>
            <a:r>
              <a:rPr lang="en-GB" dirty="0"/>
              <a:t>Can v1/v2 data long running process if u have a week long </a:t>
            </a:r>
            <a:r>
              <a:rPr lang="en-GB" dirty="0" err="1"/>
              <a:t>proeccss</a:t>
            </a:r>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11/15/2017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[Read Slide]</a:t>
            </a:r>
          </a:p>
          <a:p>
            <a:r>
              <a:rPr lang="en-US" dirty="0"/>
              <a:t>In an </a:t>
            </a:r>
            <a:r>
              <a:rPr lang="en-US" dirty="0" err="1"/>
              <a:t>IoT</a:t>
            </a:r>
            <a:r>
              <a:rPr lang="en-US" dirty="0"/>
              <a:t> situation </a:t>
            </a:r>
            <a:r>
              <a:rPr lang="en-US" dirty="0" err="1"/>
              <a:t>streamming</a:t>
            </a:r>
            <a:r>
              <a:rPr lang="en-US" dirty="0"/>
              <a:t> would be more like cloud to cloud</a:t>
            </a:r>
          </a:p>
          <a:p>
            <a:r>
              <a:rPr lang="en-US" dirty="0"/>
              <a:t>You wont get individual device control granularity with Event Hub vs </a:t>
            </a:r>
            <a:r>
              <a:rPr lang="en-US" dirty="0" err="1"/>
              <a:t>iot</a:t>
            </a:r>
            <a:r>
              <a:rPr lang="en-US" dirty="0"/>
              <a:t> hub</a:t>
            </a:r>
          </a:p>
          <a:p>
            <a:r>
              <a:rPr lang="en-US" dirty="0"/>
              <a:t>For higher concurrent connections you would use IoT Hub</a:t>
            </a:r>
          </a:p>
          <a:p>
            <a:r>
              <a:rPr lang="en-US" dirty="0"/>
              <a:t>BOTH are great at streaming messages though</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6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Key of number of devices</a:t>
            </a:r>
          </a:p>
          <a:p>
            <a:r>
              <a:rPr lang="en-US" baseline="0" dirty="0"/>
              <a:t>Ingress data is required for only a week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61085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Relay:</a:t>
            </a:r>
          </a:p>
          <a:p>
            <a:endParaRPr lang="en-US" dirty="0"/>
          </a:p>
          <a:p>
            <a:r>
              <a:rPr lang="en-US" dirty="0"/>
              <a:t>Popular with </a:t>
            </a:r>
            <a:r>
              <a:rPr lang="en-US" dirty="0" err="1"/>
              <a:t>ISVs+SaaS</a:t>
            </a:r>
            <a:r>
              <a:rPr lang="en-US" dirty="0"/>
              <a:t> when deployed at mom and pop places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[BizTalk</a:t>
            </a:r>
            <a:r>
              <a:rPr lang="en-US" sz="1200" b="0" i="0" kern="1200" baseline="0" dirty="0">
                <a:solidFill>
                  <a:schemeClr val="tx1"/>
                </a:solidFill>
                <a:effectLst/>
                <a:latin typeface="+mn-lt"/>
                <a:ea typeface="+mn-ea"/>
                <a:cs typeface="+mn-cs"/>
              </a:rPr>
              <a:t> Hybrid Connection is retired by this]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Hybrid Connections benefits include:</a:t>
            </a:r>
          </a:p>
          <a:p>
            <a:pPr marL="171450" indent="-171450">
              <a:buFont typeface="Arial" panose="020B0604020202020204" pitchFamily="34" charset="0"/>
              <a:buChar char="•"/>
            </a:pPr>
            <a:r>
              <a:rPr lang="en-US" sz="1050" b="0" i="0" kern="1200" dirty="0">
                <a:solidFill>
                  <a:schemeClr val="tx1"/>
                </a:solidFill>
                <a:effectLst/>
                <a:latin typeface="+mn-lt"/>
                <a:ea typeface="+mn-ea"/>
                <a:cs typeface="+mn-cs"/>
              </a:rPr>
              <a:t>Web Apps and Mobile Apps can access existing on-premises data and services securely.</a:t>
            </a:r>
          </a:p>
          <a:p>
            <a:pPr marL="171450" indent="-171450">
              <a:buFont typeface="Arial" panose="020B0604020202020204" pitchFamily="34" charset="0"/>
              <a:buChar char="•"/>
            </a:pPr>
            <a:r>
              <a:rPr lang="en-US" sz="1050" b="0" i="0" kern="1200" dirty="0">
                <a:solidFill>
                  <a:schemeClr val="tx1"/>
                </a:solidFill>
                <a:effectLst/>
                <a:latin typeface="+mn-lt"/>
                <a:ea typeface="+mn-ea"/>
                <a:cs typeface="+mn-cs"/>
              </a:rPr>
              <a:t>Multiple Web Apps or Mobile Apps can share a Hybrid Connection to access an on-premises resource.</a:t>
            </a:r>
          </a:p>
          <a:p>
            <a:pPr marL="171450" indent="-171450">
              <a:buFont typeface="Arial" panose="020B0604020202020204" pitchFamily="34" charset="0"/>
              <a:buChar char="•"/>
            </a:pPr>
            <a:r>
              <a:rPr lang="en-US" sz="1050" b="0" i="0" kern="1200" dirty="0">
                <a:solidFill>
                  <a:schemeClr val="tx1"/>
                </a:solidFill>
                <a:effectLst/>
                <a:latin typeface="+mn-lt"/>
                <a:ea typeface="+mn-ea"/>
                <a:cs typeface="+mn-cs"/>
              </a:rPr>
              <a:t>Minimal TCP ports are required to access your network.</a:t>
            </a:r>
          </a:p>
          <a:p>
            <a:pPr marL="171450" indent="-171450">
              <a:buFont typeface="Arial" panose="020B0604020202020204" pitchFamily="34" charset="0"/>
              <a:buChar char="•"/>
            </a:pPr>
            <a:r>
              <a:rPr lang="en-US" sz="1050" b="0" i="0" kern="1200" dirty="0">
                <a:solidFill>
                  <a:schemeClr val="tx1"/>
                </a:solidFill>
                <a:effectLst/>
                <a:latin typeface="+mn-lt"/>
                <a:ea typeface="+mn-ea"/>
                <a:cs typeface="+mn-cs"/>
              </a:rPr>
              <a:t>Applications using Hybrid Connections access only the specific on-premises resource that is published through the Hybrid Connection.</a:t>
            </a:r>
          </a:p>
          <a:p>
            <a:pPr marL="171450" indent="-171450">
              <a:buFont typeface="Arial" panose="020B0604020202020204" pitchFamily="34" charset="0"/>
              <a:buChar char="•"/>
            </a:pPr>
            <a:r>
              <a:rPr lang="en-US" sz="1050" b="0" i="1" kern="1200" dirty="0">
                <a:solidFill>
                  <a:schemeClr val="tx1"/>
                </a:solidFill>
                <a:effectLst/>
                <a:latin typeface="+mn-lt"/>
                <a:ea typeface="+mn-ea"/>
                <a:cs typeface="+mn-cs"/>
              </a:rPr>
              <a:t>Can connect to any on-premises resource that uses a static TCP port, such as SQL Server, MySQL, HTTP Web APIs, and most custom Web Services.</a:t>
            </a:r>
          </a:p>
          <a:p>
            <a:pPr marL="171450" indent="-171450">
              <a:buFont typeface="Arial" panose="020B0604020202020204" pitchFamily="34" charset="0"/>
              <a:buChar char="•"/>
            </a:pPr>
            <a:endParaRPr lang="en-US" sz="105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TCP ports</a:t>
            </a:r>
          </a:p>
          <a:p>
            <a:r>
              <a:rPr lang="en-US" sz="1200" b="0" i="0" kern="1200" dirty="0">
                <a:solidFill>
                  <a:schemeClr val="tx1"/>
                </a:solidFill>
                <a:effectLst/>
                <a:latin typeface="+mn-lt"/>
                <a:ea typeface="+mn-ea"/>
                <a:cs typeface="+mn-cs"/>
              </a:rPr>
              <a:t>Hybrid Connections require only outbound TCP or HTTP connectivity from your private network. You do not need to open any firewall ports or change your network perimeter configuration to allow any inbound connectivity into your network.</a:t>
            </a:r>
          </a:p>
          <a:p>
            <a:pPr marL="171450" indent="-171450">
              <a:buFont typeface="Arial" panose="020B0604020202020204" pitchFamily="34" charset="0"/>
              <a:buChar char="•"/>
            </a:pPr>
            <a:endParaRPr lang="en-US" sz="105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The key is</a:t>
            </a:r>
            <a:r>
              <a:rPr lang="en-US" baseline="0" dirty="0"/>
              <a:t> to know what is possible in the exam</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TWO OF THESE DON’T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REQUIRE FIREWALL</a:t>
            </a:r>
            <a:r>
              <a:rPr lang="en-US" sz="1200" b="0" i="0" kern="1200" baseline="0" dirty="0">
                <a:solidFill>
                  <a:schemeClr val="tx1"/>
                </a:solidFill>
                <a:effectLst/>
                <a:latin typeface="+mn-lt"/>
                <a:ea typeface="+mn-ea"/>
                <a:cs typeface="+mn-cs"/>
              </a:rPr>
              <a:t> RULES</a:t>
            </a:r>
            <a:br>
              <a:rPr lang="en-US" sz="1200" b="0" i="0" kern="1200" baseline="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WCF relays are charged by message volume and relay hours.</a:t>
            </a:r>
          </a:p>
          <a:p>
            <a:r>
              <a:rPr lang="en-US" dirty="0">
                <a:effectLst/>
              </a:rPr>
              <a:t>Relay hours$0.10 for every 100 relay hours</a:t>
            </a:r>
          </a:p>
          <a:p>
            <a:r>
              <a:rPr lang="en-US" dirty="0">
                <a:effectLst/>
              </a:rPr>
              <a:t>Messages$0.01 for every 10,000 messages</a:t>
            </a:r>
            <a:br>
              <a:rPr lang="en-US" dirty="0"/>
            </a:b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98932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Lwiin</a:t>
            </a:r>
            <a:r>
              <a:rPr lang="en-US" dirty="0"/>
              <a:t> covered some of these before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713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is a feature of </a:t>
            </a:r>
            <a:r>
              <a:rPr lang="en-US" sz="1200" b="0" i="0" u="none" strike="noStrike" kern="1200" dirty="0">
                <a:solidFill>
                  <a:schemeClr val="tx1"/>
                </a:solidFill>
                <a:effectLst/>
                <a:latin typeface="+mn-lt"/>
                <a:ea typeface="+mn-ea"/>
                <a:cs typeface="+mn-cs"/>
                <a:hlinkClick r:id="rId3"/>
              </a:rPr>
              <a:t>Azure App Service</a:t>
            </a:r>
            <a:r>
              <a:rPr lang="en-US" sz="1200" b="0" i="0" kern="1200" dirty="0">
                <a:solidFill>
                  <a:schemeClr val="tx1"/>
                </a:solidFill>
                <a:effectLst/>
                <a:latin typeface="+mn-lt"/>
                <a:ea typeface="+mn-ea"/>
                <a:cs typeface="+mn-cs"/>
              </a:rPr>
              <a:t> that enables you to run a program or script in the same context as a web app, API app, or mobile app. There is no additional cost to use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SDK:</a:t>
            </a:r>
          </a:p>
          <a:p>
            <a:endParaRPr lang="en-US" dirty="0"/>
          </a:p>
          <a:p>
            <a:r>
              <a:rPr lang="en-US" dirty="0"/>
              <a:t>Here is an example</a:t>
            </a:r>
            <a:r>
              <a:rPr lang="en-US" baseline="0" dirty="0"/>
              <a:t> of just how easy it is to listen to an SB QUEUE and write that to another SB QUUEE</a:t>
            </a:r>
          </a:p>
          <a:p>
            <a:r>
              <a:rPr lang="en-US" baseline="0" dirty="0"/>
              <a:t>We can also log to portal dashboard</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994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This is only a little over 1.5</a:t>
            </a:r>
            <a:r>
              <a:rPr lang="en-US" baseline="0" dirty="0"/>
              <a:t> years old (previewed then)</a:t>
            </a:r>
          </a:p>
          <a:p>
            <a:endParaRPr lang="en-US" baseline="0" dirty="0"/>
          </a:p>
          <a:p>
            <a:r>
              <a:rPr lang="en-US" baseline="0" dirty="0"/>
              <a:t>Triggers are: Blobs added/changed, Timer, </a:t>
            </a:r>
            <a:r>
              <a:rPr lang="en-US" baseline="0" dirty="0" err="1"/>
              <a:t>WebHook</a:t>
            </a:r>
            <a:r>
              <a:rPr lang="en-US" baseline="0" dirty="0"/>
              <a:t>, GitHub Web Hook, Azure Queue </a:t>
            </a:r>
            <a:r>
              <a:rPr lang="en-US" baseline="0" dirty="0" err="1"/>
              <a:t>msg</a:t>
            </a:r>
            <a:r>
              <a:rPr lang="en-US" baseline="0" dirty="0"/>
              <a:t> submission, data added/changed in Cosmos DB</a:t>
            </a:r>
          </a:p>
          <a:p>
            <a:endParaRPr lang="en-US" baseline="0" dirty="0"/>
          </a:p>
          <a:p>
            <a:endParaRPr lang="en-US" baseline="0" dirty="0"/>
          </a:p>
          <a:p>
            <a:r>
              <a:rPr lang="en-US" sz="1200" b="0" i="0" kern="1200" dirty="0">
                <a:solidFill>
                  <a:schemeClr val="tx1"/>
                </a:solidFill>
                <a:effectLst/>
                <a:latin typeface="+mn-lt"/>
                <a:ea typeface="+mn-ea"/>
                <a:cs typeface="+mn-cs"/>
              </a:rPr>
              <a:t>Functions pricing includes a monthly free grant </a:t>
            </a:r>
          </a:p>
          <a:p>
            <a:r>
              <a:rPr lang="en-US" sz="1200" b="0" i="0" kern="1200" dirty="0">
                <a:solidFill>
                  <a:schemeClr val="tx1"/>
                </a:solidFill>
                <a:effectLst/>
                <a:latin typeface="+mn-lt"/>
                <a:ea typeface="+mn-ea"/>
                <a:cs typeface="+mn-cs"/>
              </a:rPr>
              <a:t>of 400,000 GB-s.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function with observed memory consumption of 512 MB executes 3,000,000 times during the month and has an execution duration of one second. Monthly billing would be around $18</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a:t>
            </a:r>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253905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3073045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a:t>
            </a:r>
            <a:r>
              <a:rPr lang="en-US" sz="1200" b="0" i="0" kern="1200" baseline="0" dirty="0">
                <a:solidFill>
                  <a:schemeClr val="tx1"/>
                </a:solidFill>
                <a:effectLst/>
                <a:latin typeface="+mn-lt"/>
                <a:ea typeface="+mn-ea"/>
                <a:cs typeface="+mn-cs"/>
              </a:rPr>
              <a:t> slide]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Invoke actions such as calling HTTP/S endpoints or posting a message to a storage queue on any schedule. With Microsoft Azure Scheduler, you create jobs in the cloud that reliably call services both inside and outside of Microsoft Azure and run those jobs on demand or on a regularly recurring schedule, or designate them for a future date. This service is currently available as a standalone API.</a:t>
            </a:r>
          </a:p>
          <a:p>
            <a:r>
              <a:rPr lang="en-US" sz="1200" b="0" i="0" kern="1200" dirty="0">
                <a:solidFill>
                  <a:schemeClr val="tx1"/>
                </a:solidFill>
                <a:effectLst/>
                <a:latin typeface="+mn-lt"/>
                <a:ea typeface="+mn-ea"/>
                <a:cs typeface="+mn-cs"/>
              </a:rPr>
              <a:t>Use Scheduler to:</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Invoke a Web Service over HTTP/s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Post a message to an Azure Storage Queue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Post a message to an Azure Service Bus Queue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Post a message to an Azure Service Bus Topic</a:t>
            </a:r>
          </a:p>
          <a:p>
            <a:endParaRPr lang="en-US" dirty="0"/>
          </a:p>
          <a:p>
            <a:endParaRPr lang="en-US" dirty="0"/>
          </a:p>
          <a:p>
            <a:r>
              <a:rPr lang="en-US" dirty="0"/>
              <a:t>HA:</a:t>
            </a:r>
          </a:p>
          <a:p>
            <a:r>
              <a:rPr lang="en-US" sz="1200" b="0" i="0" kern="1200" dirty="0">
                <a:solidFill>
                  <a:schemeClr val="tx1"/>
                </a:solidFill>
                <a:effectLst/>
                <a:latin typeface="+mn-lt"/>
                <a:ea typeface="+mn-ea"/>
                <a:cs typeface="+mn-cs"/>
              </a:rPr>
              <a:t>Scheduler operates during network, computer, and datacenter failures, so your scheduled jobs continue to execute on time. It automatically switches to an alternative datacenter in the same region, if needed.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010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Pricing:</a:t>
            </a:r>
          </a:p>
          <a:p>
            <a:r>
              <a:rPr lang="en-US" dirty="0"/>
              <a:t>Check</a:t>
            </a:r>
            <a:r>
              <a:rPr lang="en-US" baseline="0" dirty="0"/>
              <a:t> the pricing page, but for 13.99/month you can get 21.6M executions of a job per month in the STANDARD Plan</a:t>
            </a:r>
          </a:p>
          <a:p>
            <a:endParaRPr lang="en-US" baseline="0" dirty="0"/>
          </a:p>
          <a:p>
            <a:r>
              <a:rPr lang="en-US" baseline="0" dirty="0"/>
              <a:t>Remember that gives u the </a:t>
            </a:r>
            <a:r>
              <a:rPr lang="en-US" baseline="0" dirty="0" err="1"/>
              <a:t>loging</a:t>
            </a:r>
            <a:r>
              <a:rPr lang="en-US" baseline="0" dirty="0"/>
              <a:t> and historical information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1681341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539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690568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3685703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 is a type of BIG Compute, and BIG Compute is what I would say is anything greater than can fit on one machine</a:t>
            </a:r>
          </a:p>
          <a:p>
            <a:r>
              <a:rPr lang="en-US" dirty="0"/>
              <a:t>HPC Pack can help you wrangle computing nodes to get them to execute jobs in a distributed fashion</a:t>
            </a:r>
          </a:p>
          <a:p>
            <a:r>
              <a:rPr lang="en-US" dirty="0"/>
              <a:t>HPC has been around for a while in azure at least 6 years.</a:t>
            </a:r>
          </a:p>
          <a:p>
            <a:r>
              <a:rPr lang="en-US" dirty="0"/>
              <a:t>Since there is more than one computer you end up with a pattern of head nodes and worker nodes</a:t>
            </a:r>
          </a:p>
          <a:p>
            <a:r>
              <a:rPr lang="en-US" dirty="0"/>
              <a:t>HPC can help manage the clusters</a:t>
            </a:r>
          </a:p>
          <a:p>
            <a:r>
              <a:rPr lang="en-US" dirty="0"/>
              <a:t>[Read Slide] Then talk more about azure batch</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11/15/2017 2:34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80241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endParaRPr lang="en-US" dirty="0"/>
          </a:p>
          <a:p>
            <a:r>
              <a:rPr lang="en-US" dirty="0"/>
              <a:t>INFINIBAND</a:t>
            </a:r>
          </a:p>
          <a:p>
            <a:r>
              <a:rPr lang="en-US" dirty="0"/>
              <a:t>Almost 4 years to the day MSFT has been on the InfiniBand steering committee</a:t>
            </a:r>
          </a:p>
          <a:p>
            <a:endParaRPr lang="en-US" dirty="0"/>
          </a:p>
          <a:p>
            <a:r>
              <a:rPr lang="en-US" dirty="0"/>
              <a:t>RDMA</a:t>
            </a:r>
          </a:p>
          <a:p>
            <a:r>
              <a:rPr lang="en-US" dirty="0"/>
              <a:t>RDMA (Remote Direct Memory Access) networking enables one computer to place data in the memory of another computer with minimal use of precious CPU cycles, thus enabling very low networking latencies (microseconds) and very high bandwidths (over 40 </a:t>
            </a:r>
            <a:r>
              <a:rPr lang="en-US" dirty="0" err="1"/>
              <a:t>Gbit</a:t>
            </a:r>
            <a:r>
              <a:rPr lang="en-US" dirty="0"/>
              <a:t>/second) - all while using a negligible amount of CPU. To put this in perspective, using RDMA networking one can move the entire content of a typical DVD from the memory of one computer over the network to the memory of another computer in about one second, with almost no involvement from the processors of either computer</a:t>
            </a:r>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189791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NC K80 COMPUTE and the NV M60 Visualization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855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even the previous </a:t>
            </a:r>
          </a:p>
          <a:p>
            <a:r>
              <a:rPr lang="en-US" dirty="0"/>
              <a:t>READ</a:t>
            </a:r>
          </a:p>
          <a:p>
            <a:r>
              <a:rPr lang="en-US" sz="1200" b="0" i="0" kern="1200" dirty="0">
                <a:solidFill>
                  <a:schemeClr val="tx1"/>
                </a:solidFill>
                <a:effectLst/>
                <a:latin typeface="+mn-lt"/>
                <a:ea typeface="+mn-ea"/>
                <a:cs typeface="+mn-cs"/>
              </a:rPr>
              <a:t>Designed for training and inference, the new series is powered by NVIDIA Tesla P40 GPUs and based on the new Pascal Architecture. The instances provide more than two times the performance versus the previous generation for FP32 (single precision floating point operations) for artificial intelligence workloads. The ND-series also offers a much larger GPU memory size (24GB).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OK 4 P100 NVIDEA Tesla boards is 24 core GPUs. </a:t>
            </a:r>
            <a:r>
              <a:rPr lang="en-US" sz="1200" b="0" i="0" kern="1200" dirty="0" err="1">
                <a:solidFill>
                  <a:schemeClr val="tx1"/>
                </a:solidFill>
                <a:effectLst/>
                <a:latin typeface="+mn-lt"/>
                <a:ea typeface="+mn-ea"/>
                <a:cs typeface="+mn-cs"/>
              </a:rPr>
              <a:t>Forr</a:t>
            </a:r>
            <a:r>
              <a:rPr lang="en-US" sz="1200" b="0" i="0" kern="1200" dirty="0">
                <a:solidFill>
                  <a:schemeClr val="tx1"/>
                </a:solidFill>
                <a:effectLst/>
                <a:latin typeface="+mn-lt"/>
                <a:ea typeface="+mn-ea"/>
                <a:cs typeface="+mn-cs"/>
              </a:rPr>
              <a:t> 1 year during business hours is around 8k. If you paid them outright it would be around 24K. Given advancements in tech it is certainly better to lease the compute instead of buying outright.</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82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bg1">
                    <a:lumMod val="65000"/>
                    <a:lumOff val="35000"/>
                  </a:schemeClr>
                </a:solidFill>
                <a:ea typeface="Segoe UI" pitchFamily="34" charset="0"/>
                <a:cs typeface="Segoe UI" pitchFamily="34" charset="0"/>
              </a:rPr>
              <a:t>Cloud thinking</a:t>
            </a:r>
          </a:p>
          <a:p>
            <a:pPr marL="171450" indent="-171450">
              <a:buFont typeface="Arial" panose="020B0604020202020204" pitchFamily="34" charset="0"/>
              <a:buChar char="•"/>
            </a:pPr>
            <a:r>
              <a:rPr lang="en-US" dirty="0"/>
              <a:t>Cloud computing is </a:t>
            </a:r>
            <a:r>
              <a:rPr lang="en-US" b="1" dirty="0"/>
              <a:t>really</a:t>
            </a:r>
            <a:r>
              <a:rPr lang="en-US" dirty="0"/>
              <a:t> about cloud thinking</a:t>
            </a:r>
          </a:p>
          <a:p>
            <a:pPr marL="0" indent="0">
              <a:buFont typeface="Arial" panose="020B0604020202020204" pitchFamily="34" charset="0"/>
              <a:buNone/>
            </a:pPr>
            <a:r>
              <a:rPr lang="en-US" b="1" dirty="0"/>
              <a:t>Utility</a:t>
            </a:r>
          </a:p>
          <a:p>
            <a:pPr marL="171450" indent="-171450">
              <a:buFont typeface="Arial" panose="020B0604020202020204" pitchFamily="34" charset="0"/>
              <a:buChar char="•"/>
            </a:pPr>
            <a:r>
              <a:rPr lang="en-US" dirty="0"/>
              <a:t>Hair dryer</a:t>
            </a:r>
          </a:p>
          <a:p>
            <a:pPr marL="0" indent="0">
              <a:buFont typeface="Arial" panose="020B0604020202020204" pitchFamily="34" charset="0"/>
              <a:buNone/>
            </a:pPr>
            <a:r>
              <a:rPr lang="en-US" sz="1200" b="1" dirty="0">
                <a:solidFill>
                  <a:schemeClr val="bg1">
                    <a:lumMod val="65000"/>
                    <a:lumOff val="35000"/>
                  </a:schemeClr>
                </a:solidFill>
                <a:ea typeface="Segoe UI" pitchFamily="34" charset="0"/>
                <a:cs typeface="Segoe UI" pitchFamily="34" charset="0"/>
              </a:rPr>
              <a:t>Elasticity</a:t>
            </a:r>
          </a:p>
          <a:p>
            <a:pPr marL="171450" indent="-171450">
              <a:buFont typeface="Arial" panose="020B0604020202020204" pitchFamily="34" charset="0"/>
              <a:buChar char="•"/>
            </a:pPr>
            <a:r>
              <a:rPr lang="en-US" dirty="0"/>
              <a:t>Scale out!</a:t>
            </a:r>
          </a:p>
          <a:p>
            <a:pPr marL="171450" indent="-171450">
              <a:buFont typeface="Arial" panose="020B0604020202020204" pitchFamily="34" charset="0"/>
              <a:buChar char="•"/>
            </a:pPr>
            <a:r>
              <a:rPr lang="en-US" dirty="0"/>
              <a:t>Pay for what</a:t>
            </a:r>
            <a:r>
              <a:rPr lang="en-US" baseline="0" dirty="0"/>
              <a:t> you use</a:t>
            </a:r>
          </a:p>
          <a:p>
            <a:pPr marL="171450" indent="-171450">
              <a:buFont typeface="Arial" panose="020B0604020202020204" pitchFamily="34" charset="0"/>
              <a:buChar char="•"/>
            </a:pPr>
            <a:r>
              <a:rPr lang="en-US" dirty="0"/>
              <a:t>We are talking</a:t>
            </a:r>
            <a:r>
              <a:rPr lang="en-US" baseline="0" dirty="0"/>
              <a:t> public cloud today not private</a:t>
            </a:r>
            <a:endParaRPr lang="en-US" dirty="0"/>
          </a:p>
          <a:p>
            <a:pPr marL="628650" lvl="1" indent="-171450">
              <a:buFont typeface="Arial" panose="020B0604020202020204" pitchFamily="34" charset="0"/>
              <a:buChar char="•"/>
            </a:pPr>
            <a:r>
              <a:rPr lang="en-US" baseline="0" dirty="0"/>
              <a:t>(Private clouds give you elasticity, but all you’ve done is probably altered procurement model)</a:t>
            </a:r>
          </a:p>
          <a:p>
            <a:pPr marL="171450" indent="-171450">
              <a:buFont typeface="Arial" panose="020B0604020202020204" pitchFamily="34" charset="0"/>
              <a:buChar char="•"/>
            </a:pPr>
            <a:endParaRPr lang="en-US" baseline="0" dirty="0"/>
          </a:p>
          <a:p>
            <a:r>
              <a:rPr lang="en-US" b="1" dirty="0"/>
              <a:t>A new way of</a:t>
            </a:r>
            <a:r>
              <a:rPr lang="en-US" b="1" baseline="0" dirty="0"/>
              <a:t> designing applications</a:t>
            </a:r>
          </a:p>
          <a:p>
            <a:r>
              <a:rPr lang="en-US" b="1" baseline="0" dirty="0"/>
              <a:t>		</a:t>
            </a:r>
          </a:p>
          <a:p>
            <a:r>
              <a:rPr lang="en-US" b="1" baseline="0" dirty="0"/>
              <a:t>	WE WILL BE TALKING ABOUT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	Really designing for distributed computing </a:t>
            </a:r>
            <a:r>
              <a:rPr lang="en-US" b="1" baseline="0" dirty="0"/>
              <a:t>– CLOUD THOUGHT – SO IMPORTANT – WE”LL BE SPENDING A LOT OF TIME HERE</a:t>
            </a:r>
          </a:p>
          <a:p>
            <a:pPr marL="1085850" lvl="2" indent="-171450">
              <a:buFont typeface="Arial" panose="020B0604020202020204" pitchFamily="34" charset="0"/>
              <a:buChar char="•"/>
            </a:pPr>
            <a:r>
              <a:rPr lang="en-US" dirty="0"/>
              <a:t>Mean time to failure,</a:t>
            </a:r>
            <a:r>
              <a:rPr lang="en-US" baseline="0" dirty="0"/>
              <a:t> </a:t>
            </a:r>
            <a:r>
              <a:rPr lang="en-US" dirty="0"/>
              <a:t>time to recover (ROC</a:t>
            </a:r>
            <a:r>
              <a:rPr lang="en-US" baseline="0" dirty="0"/>
              <a:t> recovery oriented computing)</a:t>
            </a:r>
            <a:endParaRPr lang="en-US" dirty="0"/>
          </a:p>
          <a:p>
            <a:pPr marL="1085850" lvl="2" indent="-171450">
              <a:buFont typeface="Arial" panose="020B0604020202020204" pitchFamily="34" charset="0"/>
              <a:buChar char="•"/>
            </a:pPr>
            <a:r>
              <a:rPr lang="en-US" dirty="0"/>
              <a:t>Partitioning</a:t>
            </a:r>
            <a:endParaRPr lang="en-US" baseline="0" dirty="0"/>
          </a:p>
          <a:p>
            <a:pPr marL="1085850" lvl="2" indent="-171450">
              <a:buFont typeface="Arial" panose="020B0604020202020204" pitchFamily="34" charset="0"/>
              <a:buChar char="•"/>
            </a:pPr>
            <a:r>
              <a:rPr lang="en-US" baseline="0" dirty="0"/>
              <a:t>Availability, </a:t>
            </a:r>
            <a:r>
              <a:rPr lang="en-US" baseline="0" dirty="0" err="1"/>
              <a:t>etc</a:t>
            </a:r>
            <a:endParaRPr lang="en-US" baseline="0" dirty="0"/>
          </a:p>
          <a:p>
            <a:pPr marL="1085850" lvl="2" indent="-171450">
              <a:buFont typeface="Arial" panose="020B0604020202020204" pitchFamily="34" charset="0"/>
              <a:buChar char="•"/>
            </a:pPr>
            <a:r>
              <a:rPr lang="en-US" baseline="0" dirty="0"/>
              <a:t>Resilience</a:t>
            </a:r>
          </a:p>
          <a:p>
            <a:pPr marL="1085850" lvl="2" indent="-171450">
              <a:buFont typeface="Arial" panose="020B0604020202020204" pitchFamily="34" charset="0"/>
              <a:buChar char="•"/>
            </a:pPr>
            <a:r>
              <a:rPr lang="en-US" baseline="0" dirty="0"/>
              <a:t>SLAs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9951D0-7C93-490C-9CAF-4BE593AEDB7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63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6"/>
              </a:solidFill>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48</a:t>
            </a:fld>
            <a:endParaRPr lang="en-US"/>
          </a:p>
        </p:txBody>
      </p:sp>
    </p:spTree>
    <p:extLst>
      <p:ext uri="{BB962C8B-B14F-4D97-AF65-F5344CB8AC3E}">
        <p14:creationId xmlns:p14="http://schemas.microsoft.com/office/powerpoint/2010/main" val="1559034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11/15/2017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once had a customer who tried to build a </a:t>
            </a:r>
            <a:r>
              <a:rPr lang="en-US" dirty="0" err="1"/>
              <a:t>cdn</a:t>
            </a:r>
            <a:r>
              <a:rPr lang="en-US" dirty="0"/>
              <a:t> from scratch</a:t>
            </a:r>
          </a:p>
        </p:txBody>
      </p:sp>
      <p:sp>
        <p:nvSpPr>
          <p:cNvPr id="4" name="Slide Number Placeholder 3"/>
          <p:cNvSpPr>
            <a:spLocks noGrp="1"/>
          </p:cNvSpPr>
          <p:nvPr>
            <p:ph type="sldNum" sz="quarter" idx="10"/>
          </p:nvPr>
        </p:nvSpPr>
        <p:spPr/>
        <p:txBody>
          <a:bodyPr/>
          <a:lstStyle/>
          <a:p>
            <a:fld id="{4CFD207A-07DF-40AD-A916-9872E089CE7A}" type="slidenum">
              <a:rPr lang="en-US" smtClean="0"/>
              <a:t>53</a:t>
            </a:fld>
            <a:endParaRPr lang="en-US"/>
          </a:p>
        </p:txBody>
      </p:sp>
    </p:spTree>
    <p:extLst>
      <p:ext uri="{BB962C8B-B14F-4D97-AF65-F5344CB8AC3E}">
        <p14:creationId xmlns:p14="http://schemas.microsoft.com/office/powerpoint/2010/main" val="4058553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purposely didn’t explain </a:t>
            </a:r>
            <a:r>
              <a:rPr lang="en-US" dirty="0" err="1"/>
              <a:t>auth</a:t>
            </a:r>
            <a:r>
              <a:rPr lang="en-US" dirty="0"/>
              <a:t> to show you how</a:t>
            </a:r>
            <a:r>
              <a:rPr lang="en-US" baseline="0" dirty="0"/>
              <a:t> you could answer a question. (LOOK FOR WORD TOKEN)</a:t>
            </a:r>
          </a:p>
          <a:p>
            <a:endParaRPr lang="en-US" baseline="0" dirty="0"/>
          </a:p>
          <a:p>
            <a:r>
              <a:rPr lang="en-US" baseline="0" dirty="0"/>
              <a:t>Technically, you can configure </a:t>
            </a:r>
            <a:r>
              <a:rPr lang="en-US" baseline="0" dirty="0" err="1"/>
              <a:t>auth</a:t>
            </a:r>
            <a:r>
              <a:rPr lang="en-US" baseline="0" dirty="0"/>
              <a:t> by configuring a key authorization policy and set the policy to TOKEN. Then enforce that the token contains a verification key, issuer and audience. Clients simply pass the token as a SWT or JWT with a token issued by that criteria.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1550035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527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 a perfect slide to come after the success slide.</a:t>
            </a:r>
          </a:p>
          <a:p>
            <a:endParaRPr lang="en-US" b="0" dirty="0"/>
          </a:p>
          <a:p>
            <a:endParaRPr lang="en-US" b="0" dirty="0"/>
          </a:p>
          <a:p>
            <a:r>
              <a:rPr lang="en-US" b="1" dirty="0"/>
              <a:t>QUESTION: </a:t>
            </a:r>
            <a:r>
              <a:rPr lang="en-US" b="0" dirty="0"/>
              <a:t>What is the YSOD, yellow screen of death</a:t>
            </a:r>
            <a:r>
              <a:rPr lang="en-US" b="0" baseline="0" dirty="0"/>
              <a:t>.</a:t>
            </a:r>
          </a:p>
          <a:p>
            <a:endParaRPr lang="en-US" b="0" baseline="0" dirty="0"/>
          </a:p>
          <a:p>
            <a:endParaRPr lang="en-US" b="0" baseline="0" dirty="0"/>
          </a:p>
          <a:p>
            <a:r>
              <a:rPr lang="en-US" b="0" baseline="0" dirty="0"/>
              <a:t>Why do we as developer design software which fails by not recovering?</a:t>
            </a:r>
          </a:p>
          <a:p>
            <a:endParaRPr lang="en-US" b="0" baseline="0" dirty="0"/>
          </a:p>
          <a:p>
            <a:pPr lvl="0"/>
            <a:r>
              <a:rPr lang="en-US" sz="1200" kern="1200" dirty="0">
                <a:solidFill>
                  <a:schemeClr val="tx1"/>
                </a:solidFill>
                <a:effectLst/>
                <a:latin typeface="+mn-lt"/>
                <a:ea typeface="+mn-ea"/>
                <a:cs typeface="+mn-cs"/>
              </a:rPr>
              <a:t>Components could fail, Services could fail but the “SYSTEM” needs to stay up.</a:t>
            </a:r>
          </a:p>
          <a:p>
            <a:pPr lvl="1"/>
            <a:r>
              <a:rPr lang="en-US" sz="1200" b="1"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(Hot-dog stand): Out of pickles, but still selling dogs and soda.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(SYTEM): Airline, a plane is late, but the Airline is selling tickets and other people are still flying</a:t>
            </a:r>
          </a:p>
          <a:p>
            <a:endParaRPr lang="en-US" b="0" dirty="0"/>
          </a:p>
        </p:txBody>
      </p:sp>
      <p:sp>
        <p:nvSpPr>
          <p:cNvPr id="4" name="Slide Number Placeholder 3"/>
          <p:cNvSpPr>
            <a:spLocks noGrp="1"/>
          </p:cNvSpPr>
          <p:nvPr>
            <p:ph type="sldNum" sz="quarter" idx="10"/>
          </p:nvPr>
        </p:nvSpPr>
        <p:spPr/>
        <p:txBody>
          <a:bodyPr/>
          <a:lstStyle/>
          <a:p>
            <a:fld id="{169951D0-7C93-490C-9CAF-4BE593AEDB70}" type="slidenum">
              <a:rPr lang="en-US" smtClean="0"/>
              <a:t>6</a:t>
            </a:fld>
            <a:endParaRPr lang="en-US"/>
          </a:p>
        </p:txBody>
      </p:sp>
    </p:spTree>
    <p:extLst>
      <p:ext uri="{BB962C8B-B14F-4D97-AF65-F5344CB8AC3E}">
        <p14:creationId xmlns:p14="http://schemas.microsoft.com/office/powerpoint/2010/main" val="371587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Assume a part is always </a:t>
            </a:r>
            <a:r>
              <a:rPr lang="en-US" sz="1200" b="1" kern="1200" dirty="0">
                <a:solidFill>
                  <a:schemeClr val="tx1"/>
                </a:solidFill>
                <a:effectLst/>
                <a:latin typeface="+mn-lt"/>
                <a:ea typeface="+mn-ea"/>
                <a:cs typeface="+mn-cs"/>
              </a:rPr>
              <a:t>DOWN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much EFFORT is spent AVOIDING failure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Autonomy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We’ve been getting lucky on small architectures due to improvements in hardware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ACTIVITY:</a:t>
            </a:r>
            <a:r>
              <a:rPr lang="en-US" sz="1200" kern="1200" dirty="0">
                <a:solidFill>
                  <a:schemeClr val="tx1"/>
                </a:solidFill>
                <a:effectLst/>
                <a:latin typeface="+mn-lt"/>
                <a:ea typeface="+mn-ea"/>
                <a:cs typeface="+mn-cs"/>
              </a:rPr>
              <a:t> Draw a typical 3</a:t>
            </a:r>
            <a:r>
              <a:rPr lang="en-US" sz="1200" kern="1200" baseline="0" dirty="0">
                <a:solidFill>
                  <a:schemeClr val="tx1"/>
                </a:solidFill>
                <a:effectLst/>
                <a:latin typeface="+mn-lt"/>
                <a:ea typeface="+mn-ea"/>
                <a:cs typeface="+mn-cs"/>
              </a:rPr>
              <a:t> tier architecture (talk about failures due to transactional bounding (show it bringing down entire UI)</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Mean time to fail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Time to recover TTR</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Think cloud, not necessarily in the deployment sent, but in the model/thinking sense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9951D0-7C93-490C-9CAF-4BE593AEDB70}" type="slidenum">
              <a:rPr lang="en-US" smtClean="0"/>
              <a:t>7</a:t>
            </a:fld>
            <a:endParaRPr lang="en-US"/>
          </a:p>
        </p:txBody>
      </p:sp>
    </p:spTree>
    <p:extLst>
      <p:ext uri="{BB962C8B-B14F-4D97-AF65-F5344CB8AC3E}">
        <p14:creationId xmlns:p14="http://schemas.microsoft.com/office/powerpoint/2010/main" val="350032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Five Nines</a:t>
            </a:r>
            <a:r>
              <a:rPr lang="en-US" dirty="0"/>
              <a:t>:</a:t>
            </a:r>
            <a:r>
              <a:rPr lang="en-US" baseline="0" dirty="0"/>
              <a:t> </a:t>
            </a:r>
          </a:p>
          <a:p>
            <a:r>
              <a:rPr lang="en-US" baseline="0" dirty="0"/>
              <a:t>5.26 min/Year</a:t>
            </a:r>
          </a:p>
          <a:p>
            <a:r>
              <a:rPr lang="en-US" dirty="0"/>
              <a:t>6.05 sec/Week</a:t>
            </a:r>
          </a:p>
          <a:p>
            <a:endParaRPr lang="en-US" dirty="0"/>
          </a:p>
          <a:p>
            <a:r>
              <a:rPr lang="en-US" b="1" dirty="0"/>
              <a:t>Six</a:t>
            </a:r>
            <a:r>
              <a:rPr lang="en-US" b="1" baseline="0" dirty="0"/>
              <a:t> Nines:</a:t>
            </a:r>
          </a:p>
          <a:p>
            <a:r>
              <a:rPr lang="en-US" dirty="0"/>
              <a:t>31.5 sec/Year</a:t>
            </a:r>
          </a:p>
          <a:p>
            <a:r>
              <a:rPr lang="en-US" dirty="0"/>
              <a:t>604.8</a:t>
            </a:r>
            <a:r>
              <a:rPr lang="en-US" baseline="0" dirty="0"/>
              <a:t> milliseconds/Week</a:t>
            </a:r>
          </a:p>
          <a:p>
            <a:endParaRPr lang="en-US" baseline="0" dirty="0"/>
          </a:p>
          <a:p>
            <a:r>
              <a:rPr lang="en-US" baseline="0" dirty="0"/>
              <a:t>At this point no person can be watching a dashboard, the system has to automatically be self-healing, due to latency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QUESTION: </a:t>
            </a:r>
            <a:r>
              <a:rPr lang="en-US" sz="1200" kern="1200" dirty="0">
                <a:solidFill>
                  <a:schemeClr val="tx1"/>
                </a:solidFill>
                <a:effectLst/>
                <a:latin typeface="+mn-lt"/>
                <a:ea typeface="+mn-ea"/>
                <a:cs typeface="+mn-cs"/>
              </a:rPr>
              <a:t>What do you think your current SLA is?</a:t>
            </a:r>
          </a:p>
          <a:p>
            <a:endParaRPr lang="en-US" dirty="0"/>
          </a:p>
        </p:txBody>
      </p:sp>
      <p:sp>
        <p:nvSpPr>
          <p:cNvPr id="4" name="Slide Number Placeholder 3"/>
          <p:cNvSpPr>
            <a:spLocks noGrp="1"/>
          </p:cNvSpPr>
          <p:nvPr>
            <p:ph type="sldNum" sz="quarter" idx="10"/>
          </p:nvPr>
        </p:nvSpPr>
        <p:spPr/>
        <p:txBody>
          <a:bodyPr/>
          <a:lstStyle/>
          <a:p>
            <a:fld id="{169951D0-7C93-490C-9CAF-4BE593AEDB70}" type="slidenum">
              <a:rPr lang="en-US" smtClean="0"/>
              <a:t>8</a:t>
            </a:fld>
            <a:endParaRPr lang="en-US"/>
          </a:p>
        </p:txBody>
      </p:sp>
    </p:spTree>
    <p:extLst>
      <p:ext uri="{BB962C8B-B14F-4D97-AF65-F5344CB8AC3E}">
        <p14:creationId xmlns:p14="http://schemas.microsoft.com/office/powerpoint/2010/main" val="244265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ACTION: </a:t>
            </a:r>
            <a:r>
              <a:rPr lang="en-US" dirty="0"/>
              <a:t>Read</a:t>
            </a:r>
            <a:r>
              <a:rPr lang="en-US" baseline="0" dirty="0"/>
              <a:t> it off slowly</a:t>
            </a:r>
          </a:p>
          <a:p>
            <a:endParaRPr lang="en-US" dirty="0"/>
          </a:p>
          <a:p>
            <a:r>
              <a:rPr lang="en-US" dirty="0"/>
              <a:t>Most</a:t>
            </a:r>
            <a:r>
              <a:rPr lang="en-US" baseline="0" dirty="0"/>
              <a:t> people think you average it all together giving you 99.57%</a:t>
            </a:r>
            <a:endParaRPr lang="en-US" dirty="0"/>
          </a:p>
        </p:txBody>
      </p:sp>
      <p:sp>
        <p:nvSpPr>
          <p:cNvPr id="4" name="Slide Number Placeholder 3"/>
          <p:cNvSpPr>
            <a:spLocks noGrp="1"/>
          </p:cNvSpPr>
          <p:nvPr>
            <p:ph type="sldNum" sz="quarter" idx="10"/>
          </p:nvPr>
        </p:nvSpPr>
        <p:spPr/>
        <p:txBody>
          <a:bodyPr/>
          <a:lstStyle/>
          <a:p>
            <a:fld id="{169951D0-7C93-490C-9CAF-4BE593AEDB70}" type="slidenum">
              <a:rPr lang="en-US" smtClean="0"/>
              <a:t>9</a:t>
            </a:fld>
            <a:endParaRPr lang="en-US"/>
          </a:p>
        </p:txBody>
      </p:sp>
    </p:spTree>
    <p:extLst>
      <p:ext uri="{BB962C8B-B14F-4D97-AF65-F5344CB8AC3E}">
        <p14:creationId xmlns:p14="http://schemas.microsoft.com/office/powerpoint/2010/main" val="355025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Your true SLA is actually around 97.85%</a:t>
            </a:r>
          </a:p>
          <a:p>
            <a:r>
              <a:rPr lang="en-US" b="0" dirty="0"/>
              <a:t>-NOT-</a:t>
            </a:r>
            <a:r>
              <a:rPr lang="en-US" b="0" baseline="0" dirty="0"/>
              <a:t> the 99.57% average</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must subtract the difference as a STARTING POINT: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Bad code, untested code, can bring it down, and won’t make it higher unless you partition or use another switching or failover strategy</a:t>
            </a:r>
          </a:p>
          <a:p>
            <a:endParaRPr lang="en-US" b="0" dirty="0"/>
          </a:p>
        </p:txBody>
      </p:sp>
      <p:sp>
        <p:nvSpPr>
          <p:cNvPr id="4" name="Slide Number Placeholder 3"/>
          <p:cNvSpPr>
            <a:spLocks noGrp="1"/>
          </p:cNvSpPr>
          <p:nvPr>
            <p:ph type="sldNum" sz="quarter" idx="10"/>
          </p:nvPr>
        </p:nvSpPr>
        <p:spPr/>
        <p:txBody>
          <a:bodyPr/>
          <a:lstStyle/>
          <a:p>
            <a:fld id="{169951D0-7C93-490C-9CAF-4BE593AEDB70}" type="slidenum">
              <a:rPr lang="en-US" smtClean="0"/>
              <a:t>10</a:t>
            </a:fld>
            <a:endParaRPr lang="en-US"/>
          </a:p>
        </p:txBody>
      </p:sp>
    </p:spTree>
    <p:extLst>
      <p:ext uri="{BB962C8B-B14F-4D97-AF65-F5344CB8AC3E}">
        <p14:creationId xmlns:p14="http://schemas.microsoft.com/office/powerpoint/2010/main" val="1235129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92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30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357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3262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70803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737494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184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556741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0985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362045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77578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52936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33910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66961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6412523" y="-82062"/>
            <a:ext cx="5779477" cy="407963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114568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One text box and 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sv-SE" dirty="0"/>
          </a:p>
        </p:txBody>
      </p:sp>
      <p:sp>
        <p:nvSpPr>
          <p:cNvPr id="13" name="Content Placeholder 9"/>
          <p:cNvSpPr>
            <a:spLocks noGrp="1"/>
          </p:cNvSpPr>
          <p:nvPr>
            <p:ph sz="quarter" idx="15"/>
          </p:nvPr>
        </p:nvSpPr>
        <p:spPr>
          <a:xfrm>
            <a:off x="334433" y="1557339"/>
            <a:ext cx="11523135" cy="4679949"/>
          </a:xfrm>
        </p:spPr>
        <p:txBody>
          <a:bodyPr rtlCol="0">
            <a:noAutofit/>
          </a:bodyPr>
          <a:lstStyle>
            <a:lvl1pPr algn="l" defTabSz="914225" rtl="0" eaLnBrk="1" latinLnBrk="0" hangingPunct="1">
              <a:lnSpc>
                <a:spcPct val="100000"/>
              </a:lnSpc>
              <a:defRPr lang="sv-SE" sz="2000" kern="1200" dirty="0" smtClean="0">
                <a:solidFill>
                  <a:schemeClr val="tx1"/>
                </a:solidFill>
                <a:latin typeface="+mn-lt"/>
                <a:ea typeface="+mn-ea"/>
                <a:cs typeface="+mn-cs"/>
              </a:defRPr>
            </a:lvl1pPr>
            <a:lvl2pPr algn="l" defTabSz="914225" rtl="0" eaLnBrk="1" latinLnBrk="0" hangingPunct="1">
              <a:lnSpc>
                <a:spcPct val="100000"/>
              </a:lnSpc>
              <a:defRPr lang="sv-SE" sz="2000" kern="1200" dirty="0" smtClean="0">
                <a:solidFill>
                  <a:schemeClr val="tx1"/>
                </a:solidFill>
                <a:latin typeface="+mn-lt"/>
                <a:ea typeface="+mn-ea"/>
                <a:cs typeface="+mn-cs"/>
              </a:defRPr>
            </a:lvl2pPr>
            <a:lvl3pPr marL="550757" indent="-187289" algn="l" defTabSz="914225" rtl="0" eaLnBrk="1" latinLnBrk="0" hangingPunct="1">
              <a:lnSpc>
                <a:spcPct val="100000"/>
              </a:lnSpc>
              <a:defRPr lang="sv-SE" sz="2000" kern="1200" dirty="0" smtClean="0">
                <a:solidFill>
                  <a:schemeClr val="tx1"/>
                </a:solidFill>
                <a:latin typeface="+mn-lt"/>
                <a:ea typeface="+mn-ea"/>
                <a:cs typeface="+mn-cs"/>
              </a:defRPr>
            </a:lvl3pPr>
            <a:lvl4pPr marL="736458" indent="-185702" algn="l" defTabSz="914225" rtl="0" eaLnBrk="1" latinLnBrk="0" hangingPunct="1">
              <a:lnSpc>
                <a:spcPct val="100000"/>
              </a:lnSpc>
              <a:defRPr lang="sv-SE" sz="2000" kern="1200" dirty="0" smtClean="0">
                <a:solidFill>
                  <a:schemeClr val="tx1"/>
                </a:solidFill>
                <a:latin typeface="+mn-lt"/>
                <a:ea typeface="+mn-ea"/>
                <a:cs typeface="+mn-cs"/>
              </a:defRPr>
            </a:lvl4pPr>
            <a:lvl5pPr algn="l" defTabSz="914225" rtl="0" eaLnBrk="1" latinLnBrk="0" hangingPunct="1">
              <a:lnSpc>
                <a:spcPct val="100000"/>
              </a:lnSpc>
              <a:defRPr lang="sv-SE" sz="20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Date Placeholder 3"/>
          <p:cNvSpPr>
            <a:spLocks noGrp="1"/>
          </p:cNvSpPr>
          <p:nvPr>
            <p:ph type="dt" sz="half" idx="16"/>
          </p:nvPr>
        </p:nvSpPr>
        <p:spPr>
          <a:xfrm>
            <a:off x="1930400" y="6589714"/>
            <a:ext cx="844551" cy="242887"/>
          </a:xfrm>
          <a:prstGeom prst="rect">
            <a:avLst/>
          </a:prstGeom>
        </p:spPr>
        <p:txBody>
          <a:bodyPr/>
          <a:lstStyle>
            <a:lvl1pPr>
              <a:defRPr/>
            </a:lvl1pPr>
          </a:lstStyle>
          <a:p>
            <a:pPr defTabSz="914367">
              <a:defRPr/>
            </a:pPr>
            <a:endParaRPr lang="sv-SE" dirty="0">
              <a:solidFill>
                <a:srgbClr val="505050"/>
              </a:solidFill>
            </a:endParaRPr>
          </a:p>
        </p:txBody>
      </p:sp>
      <p:sp>
        <p:nvSpPr>
          <p:cNvPr id="5" name="Footer Placeholder 4"/>
          <p:cNvSpPr>
            <a:spLocks noGrp="1"/>
          </p:cNvSpPr>
          <p:nvPr>
            <p:ph type="ftr" sz="quarter" idx="17"/>
          </p:nvPr>
        </p:nvSpPr>
        <p:spPr>
          <a:xfrm>
            <a:off x="2891367" y="6589714"/>
            <a:ext cx="6809317" cy="242887"/>
          </a:xfrm>
          <a:prstGeom prst="rect">
            <a:avLst/>
          </a:prstGeom>
        </p:spPr>
        <p:txBody>
          <a:bodyPr/>
          <a:lstStyle>
            <a:lvl1pPr>
              <a:defRPr/>
            </a:lvl1pPr>
          </a:lstStyle>
          <a:p>
            <a:pPr defTabSz="914367">
              <a:defRPr/>
            </a:pPr>
            <a:endParaRPr lang="sv-SE" dirty="0">
              <a:solidFill>
                <a:srgbClr val="505050"/>
              </a:solidFill>
            </a:endParaRPr>
          </a:p>
        </p:txBody>
      </p:sp>
      <p:sp>
        <p:nvSpPr>
          <p:cNvPr id="6" name="Slide Number Placeholder 5"/>
          <p:cNvSpPr>
            <a:spLocks noGrp="1"/>
          </p:cNvSpPr>
          <p:nvPr>
            <p:ph type="sldNum" sz="quarter" idx="18"/>
          </p:nvPr>
        </p:nvSpPr>
        <p:spPr>
          <a:xfrm>
            <a:off x="334434" y="6589714"/>
            <a:ext cx="503766" cy="242887"/>
          </a:xfrm>
          <a:prstGeom prst="rect">
            <a:avLst/>
          </a:prstGeom>
        </p:spPr>
        <p:txBody>
          <a:bodyPr/>
          <a:lstStyle>
            <a:lvl1pPr>
              <a:defRPr/>
            </a:lvl1pPr>
          </a:lstStyle>
          <a:p>
            <a:pPr defTabSz="914367">
              <a:defRPr/>
            </a:pPr>
            <a:fld id="{66AF5201-9F83-4AD0-91BF-02FBB0B8CCF7}" type="slidenum">
              <a:rPr lang="sv-SE" smtClean="0">
                <a:solidFill>
                  <a:srgbClr val="505050"/>
                </a:solidFill>
              </a:rPr>
              <a:pPr defTabSz="914367">
                <a:defRPr/>
              </a:pPr>
              <a:t>‹#›</a:t>
            </a:fld>
            <a:endParaRPr lang="sv-SE" dirty="0">
              <a:solidFill>
                <a:srgbClr val="505050"/>
              </a:solidFill>
            </a:endParaRPr>
          </a:p>
        </p:txBody>
      </p:sp>
    </p:spTree>
    <p:extLst>
      <p:ext uri="{BB962C8B-B14F-4D97-AF65-F5344CB8AC3E}">
        <p14:creationId xmlns:p14="http://schemas.microsoft.com/office/powerpoint/2010/main" val="227884442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78694" y="2109543"/>
            <a:ext cx="10237787" cy="1089529"/>
          </a:xfrm>
          <a:prstGeom prst="rect">
            <a:avLst/>
          </a:prstGeom>
        </p:spPr>
        <p:txBody>
          <a:bodyPr anchor="t" anchorCtr="0"/>
          <a:lstStyle>
            <a:lvl1pPr>
              <a:defRPr sz="7198" spc="-150" baseline="0">
                <a:solidFill>
                  <a:schemeClr val="bg2"/>
                </a:solidFill>
              </a:defRPr>
            </a:lvl1pPr>
          </a:lstStyle>
          <a:p>
            <a:r>
              <a:rPr lang="en-US" dirty="0"/>
              <a:t>Click to edit title style</a:t>
            </a:r>
          </a:p>
        </p:txBody>
      </p:sp>
      <p:sp>
        <p:nvSpPr>
          <p:cNvPr id="6"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2"/>
                </a:solidFill>
                <a:latin typeface="+mj-lt"/>
              </a:defRPr>
            </a:lvl1pPr>
          </a:lstStyle>
          <a:p>
            <a:pPr lvl="0"/>
            <a:r>
              <a:rPr lang="en-US" dirty="0"/>
              <a:t>Subtitle</a:t>
            </a:r>
          </a:p>
        </p:txBody>
      </p:sp>
    </p:spTree>
    <p:extLst>
      <p:ext uri="{BB962C8B-B14F-4D97-AF65-F5344CB8AC3E}">
        <p14:creationId xmlns:p14="http://schemas.microsoft.com/office/powerpoint/2010/main" val="269798770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510" y="1802508"/>
            <a:ext cx="10756980" cy="1178221"/>
          </a:xfrm>
        </p:spPr>
        <p:txBody>
          <a:bodyPr anchor="b" anchorCtr="0">
            <a:spAutoFit/>
          </a:bodyPr>
          <a:lstStyle>
            <a:lvl1pPr>
              <a:defRPr sz="7058"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17510" y="3429000"/>
            <a:ext cx="10756980" cy="669927"/>
          </a:xfrm>
        </p:spPr>
        <p:txBody>
          <a:bodyPr>
            <a:spAutoFit/>
          </a:bodyPr>
          <a:lstStyle>
            <a:lvl1pPr marL="0" indent="0">
              <a:spcBef>
                <a:spcPts val="0"/>
              </a:spcBef>
              <a:buNone/>
              <a:defRPr sz="3529" spc="-70" baseline="0">
                <a:gradFill>
                  <a:gsLst>
                    <a:gs pos="0">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Title</a:t>
            </a:r>
          </a:p>
        </p:txBody>
      </p:sp>
      <p:sp>
        <p:nvSpPr>
          <p:cNvPr id="7" name="Freeform 27"/>
          <p:cNvSpPr>
            <a:spLocks noChangeAspect="1" noEditPoints="1"/>
          </p:cNvSpPr>
          <p:nvPr userDrawn="1"/>
        </p:nvSpPr>
        <p:spPr bwMode="auto">
          <a:xfrm>
            <a:off x="11026272" y="470411"/>
            <a:ext cx="896425" cy="172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31557" y="6154483"/>
            <a:ext cx="1191140" cy="412414"/>
          </a:xfrm>
          <a:prstGeom prst="rect">
            <a:avLst/>
          </a:prstGeom>
        </p:spPr>
      </p:pic>
    </p:spTree>
    <p:extLst>
      <p:ext uri="{BB962C8B-B14F-4D97-AF65-F5344CB8AC3E}">
        <p14:creationId xmlns:p14="http://schemas.microsoft.com/office/powerpoint/2010/main" val="223998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68209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41" y="6367971"/>
            <a:ext cx="1192157" cy="340106"/>
          </a:xfrm>
          <a:prstGeom prst="rect">
            <a:avLst/>
          </a:prstGeom>
        </p:spPr>
      </p:pic>
    </p:spTree>
    <p:extLst>
      <p:ext uri="{BB962C8B-B14F-4D97-AF65-F5344CB8AC3E}">
        <p14:creationId xmlns:p14="http://schemas.microsoft.com/office/powerpoint/2010/main" val="2491246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3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6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8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1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63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65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68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70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73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75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77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80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82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5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87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89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2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94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597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699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801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904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06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9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11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13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16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8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621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723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825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0.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11.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image" Target="../media/image35.png"/><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theme" Target="../theme/theme1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1.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11/15/2017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1520792" y="6184644"/>
            <a:ext cx="2396690" cy="433965"/>
          </a:xfrm>
          <a:prstGeom prst="rect">
            <a:avLst/>
          </a:prstGeom>
          <a:noFill/>
        </p:spPr>
        <p:txBody>
          <a:bodyPr wrap="square" lIns="182880" tIns="146304" rIns="182880" bIns="146304" rtlCol="0">
            <a:spAutoFit/>
          </a:bodyPr>
          <a:lstStyle/>
          <a:p>
            <a:pPr>
              <a:lnSpc>
                <a:spcPct val="90000"/>
              </a:lnSpc>
              <a:spcAft>
                <a:spcPts val="600"/>
              </a:spcAft>
            </a:pPr>
            <a:r>
              <a:rPr lang="en-US" sz="1000" b="0" i="0" kern="1200" cap="all" dirty="0">
                <a:solidFill>
                  <a:schemeClr val="tx1"/>
                </a:solidFill>
                <a:effectLst/>
                <a:latin typeface="+mn-lt"/>
                <a:ea typeface="+mn-ea"/>
                <a:cs typeface="+mn-cs"/>
              </a:rPr>
              <a:t>ALL RIGHTS RESERVED © 2014</a:t>
            </a:r>
            <a:endParaRPr lang="en-US" sz="1000" dirty="0">
              <a:gradFill>
                <a:gsLst>
                  <a:gs pos="2917">
                    <a:schemeClr val="tx1"/>
                  </a:gs>
                  <a:gs pos="30000">
                    <a:schemeClr val="tx1"/>
                  </a:gs>
                </a:gsLst>
                <a:lin ang="5400000" scaled="0"/>
              </a:gradFill>
            </a:endParaRPr>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69240" y="6119672"/>
            <a:ext cx="1390800" cy="563911"/>
          </a:xfrm>
          <a:prstGeom prst="rect">
            <a:avLst/>
          </a:prstGeom>
        </p:spPr>
      </p:pic>
      <p:sp>
        <p:nvSpPr>
          <p:cNvPr id="3" name="Slide Number Placeholder 2"/>
          <p:cNvSpPr>
            <a:spLocks noGrp="1"/>
          </p:cNvSpPr>
          <p:nvPr>
            <p:ph type="sldNum" sz="quarter" idx="4"/>
          </p:nvPr>
        </p:nvSpPr>
        <p:spPr>
          <a:xfrm>
            <a:off x="9243768" y="643799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0847F-738D-44EA-94FE-68902C391BEA}" type="slidenum">
              <a:rPr lang="en-US" smtClean="0"/>
              <a:t>‹#›</a:t>
            </a:fld>
            <a:endParaRPr lang="en-US"/>
          </a:p>
        </p:txBody>
      </p:sp>
    </p:spTree>
    <p:extLst>
      <p:ext uri="{BB962C8B-B14F-4D97-AF65-F5344CB8AC3E}">
        <p14:creationId xmlns:p14="http://schemas.microsoft.com/office/powerpoint/2010/main" val="2023618258"/>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514" name="think-cell Slide" r:id="rId35" imgW="6350000" imgH="6350000" progId="">
                  <p:embed/>
                </p:oleObj>
              </mc:Choice>
              <mc:Fallback>
                <p:oleObj name="think-cell Slide" r:id="rId35" imgW="6350000" imgH="6350000" progId="">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05.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05.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05.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0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event-hubs/event-hubs-what-is-event-hubs"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25.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25.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25.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2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1.xml.rels><?xml version="1.0" encoding="UTF-8" standalone="yes"?>
<Relationships xmlns="http://schemas.openxmlformats.org/package/2006/relationships"><Relationship Id="rId2" Type="http://schemas.openxmlformats.org/officeDocument/2006/relationships/hyperlink" Target="https://azure.microsoft.com/en-us/services/batch/" TargetMode="External"/><Relationship Id="rId1" Type="http://schemas.openxmlformats.org/officeDocument/2006/relationships/slideLayout" Target="../slideLayouts/slideLayout1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5.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cloud-services/cloud-services-setup-hybrid-hpcpack-cluster" TargetMode="External"/><Relationship Id="rId2" Type="http://schemas.openxmlformats.org/officeDocument/2006/relationships/notesSlide" Target="../notesSlides/notesSlide40.xml"/><Relationship Id="rId1" Type="http://schemas.openxmlformats.org/officeDocument/2006/relationships/slideLayout" Target="../slideLayouts/slideLayout1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5.xml"/></Relationships>
</file>

<file path=ppt/slides/_rels/slide5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1.xml"/><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5.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36.xm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hart" Target="../charts/chart1.xml"/><Relationship Id="rId1" Type="http://schemas.openxmlformats.org/officeDocument/2006/relationships/slideLayout" Target="../slideLayouts/slideLayout19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05.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05.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05.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Eric Franz | Solution Lead</a:t>
            </a:r>
          </a:p>
        </p:txBody>
      </p:sp>
      <p:sp>
        <p:nvSpPr>
          <p:cNvPr id="2" name="Title 1"/>
          <p:cNvSpPr>
            <a:spLocks noGrp="1"/>
          </p:cNvSpPr>
          <p:nvPr>
            <p:ph type="ctrTitle"/>
          </p:nvPr>
        </p:nvSpPr>
        <p:spPr>
          <a:solidFill>
            <a:srgbClr val="007233"/>
          </a:solidFill>
        </p:spPr>
        <p:txBody>
          <a:bodyPr/>
          <a:lstStyle/>
          <a:p>
            <a:r>
              <a:rPr lang="en-US" sz="4000" dirty="0"/>
              <a:t>Designing Advanced Applications</a:t>
            </a:r>
          </a:p>
        </p:txBody>
      </p:sp>
      <p:pic>
        <p:nvPicPr>
          <p:cNvPr id="3" name="Picture 2">
            <a:extLst>
              <a:ext uri="{FF2B5EF4-FFF2-40B4-BE49-F238E27FC236}">
                <a16:creationId xmlns:a16="http://schemas.microsoft.com/office/drawing/2014/main" id="{C7F655D9-9AFE-4FE4-8B03-5A075EF0DE6D}"/>
              </a:ext>
            </a:extLst>
          </p:cNvPr>
          <p:cNvPicPr>
            <a:picLocks noChangeAspect="1"/>
          </p:cNvPicPr>
          <p:nvPr/>
        </p:nvPicPr>
        <p:blipFill>
          <a:blip r:embed="rId3"/>
          <a:stretch>
            <a:fillRect/>
          </a:stretch>
        </p:blipFill>
        <p:spPr>
          <a:xfrm>
            <a:off x="328703" y="5018948"/>
            <a:ext cx="1100146" cy="1104908"/>
          </a:xfrm>
          <a:prstGeom prst="rect">
            <a:avLst/>
          </a:prstGeom>
        </p:spPr>
      </p:pic>
      <p:pic>
        <p:nvPicPr>
          <p:cNvPr id="51204" name="Picture 4" descr="Image result for concurrency logo">
            <a:extLst>
              <a:ext uri="{FF2B5EF4-FFF2-40B4-BE49-F238E27FC236}">
                <a16:creationId xmlns:a16="http://schemas.microsoft.com/office/drawing/2014/main" id="{F66A0BA3-3DD6-426C-B10D-5731308EF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882" y="5862826"/>
            <a:ext cx="2834241" cy="808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44D7D7-96AF-49AF-A430-A169DC981090}"/>
              </a:ext>
            </a:extLst>
          </p:cNvPr>
          <p:cNvSpPr/>
          <p:nvPr/>
        </p:nvSpPr>
        <p:spPr>
          <a:xfrm>
            <a:off x="9720506" y="6082388"/>
            <a:ext cx="2324932" cy="369332"/>
          </a:xfrm>
          <a:prstGeom prst="rect">
            <a:avLst/>
          </a:prstGeom>
        </p:spPr>
        <p:txBody>
          <a:bodyPr wrap="none">
            <a:spAutoFit/>
          </a:bodyPr>
          <a:lstStyle/>
          <a:p>
            <a:r>
              <a:rPr lang="en-US" i="1" dirty="0"/>
              <a:t>www.concurrency.com</a:t>
            </a:r>
          </a:p>
        </p:txBody>
      </p:sp>
      <p:sp>
        <p:nvSpPr>
          <p:cNvPr id="5" name="Rectangle 4">
            <a:extLst>
              <a:ext uri="{FF2B5EF4-FFF2-40B4-BE49-F238E27FC236}">
                <a16:creationId xmlns:a16="http://schemas.microsoft.com/office/drawing/2014/main" id="{753AE579-080B-4738-9DFB-922B3CD6CD6E}"/>
              </a:ext>
            </a:extLst>
          </p:cNvPr>
          <p:cNvSpPr/>
          <p:nvPr/>
        </p:nvSpPr>
        <p:spPr>
          <a:xfrm>
            <a:off x="9286998" y="6451720"/>
            <a:ext cx="27584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399844"/>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800100" lvl="1" indent="-342900" defTabSz="913927" fontAlgn="base">
              <a:lnSpc>
                <a:spcPct val="120000"/>
              </a:lnSpc>
              <a:spcBef>
                <a:spcPct val="0"/>
              </a:spcBef>
              <a:spcAft>
                <a:spcPct val="0"/>
              </a:spcAft>
              <a:buFont typeface="Arial" panose="020B0604020202020204" pitchFamily="34" charset="0"/>
              <a:buChar char="•"/>
              <a:defRPr/>
            </a:pPr>
            <a:r>
              <a:rPr lang="en-US" sz="2800" dirty="0">
                <a:solidFill>
                  <a:schemeClr val="bg1">
                    <a:lumMod val="75000"/>
                    <a:lumOff val="25000"/>
                  </a:schemeClr>
                </a:solidFill>
              </a:rPr>
              <a:t>What is your SLA?</a:t>
            </a:r>
            <a:endParaRPr lang="en-US" sz="2800" dirty="0">
              <a:solidFill>
                <a:schemeClr val="bg1">
                  <a:lumMod val="85000"/>
                  <a:lumOff val="15000"/>
                </a:schemeClr>
              </a:solidFill>
              <a:ea typeface="Segoe UI" pitchFamily="34" charset="0"/>
              <a:cs typeface="Segoe UI" pitchFamily="34" charset="0"/>
            </a:endParaRPr>
          </a:p>
        </p:txBody>
      </p:sp>
      <p:sp>
        <p:nvSpPr>
          <p:cNvPr id="19" name="Rectangle 18"/>
          <p:cNvSpPr/>
          <p:nvPr/>
        </p:nvSpPr>
        <p:spPr>
          <a:xfrm>
            <a:off x="0" y="164966"/>
            <a:ext cx="98552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SLAs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3" name="Picture 2"/>
          <p:cNvPicPr>
            <a:picLocks noChangeAspect="1"/>
          </p:cNvPicPr>
          <p:nvPr/>
        </p:nvPicPr>
        <p:blipFill>
          <a:blip r:embed="rId3"/>
          <a:stretch>
            <a:fillRect/>
          </a:stretch>
        </p:blipFill>
        <p:spPr>
          <a:xfrm>
            <a:off x="913548" y="2860308"/>
            <a:ext cx="11011532" cy="2917373"/>
          </a:xfrm>
          <a:prstGeom prst="rect">
            <a:avLst/>
          </a:prstGeom>
        </p:spPr>
      </p:pic>
    </p:spTree>
    <p:extLst>
      <p:ext uri="{BB962C8B-B14F-4D97-AF65-F5344CB8AC3E}">
        <p14:creationId xmlns:p14="http://schemas.microsoft.com/office/powerpoint/2010/main" val="1546604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399844"/>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800100" lvl="1" indent="-342900" defTabSz="913927" fontAlgn="base">
              <a:lnSpc>
                <a:spcPct val="120000"/>
              </a:lnSpc>
              <a:spcBef>
                <a:spcPct val="0"/>
              </a:spcBef>
              <a:spcAft>
                <a:spcPct val="0"/>
              </a:spcAft>
              <a:buFont typeface="Arial" panose="020B0604020202020204" pitchFamily="34" charset="0"/>
              <a:buChar char="•"/>
              <a:defRPr/>
            </a:pPr>
            <a:r>
              <a:rPr lang="en-US" sz="2800" dirty="0">
                <a:solidFill>
                  <a:schemeClr val="bg1">
                    <a:lumMod val="75000"/>
                    <a:lumOff val="25000"/>
                  </a:schemeClr>
                </a:solidFill>
              </a:rPr>
              <a:t>What about 3</a:t>
            </a:r>
            <a:r>
              <a:rPr lang="en-US" sz="2800" baseline="30000" dirty="0">
                <a:solidFill>
                  <a:schemeClr val="bg1">
                    <a:lumMod val="75000"/>
                    <a:lumOff val="25000"/>
                  </a:schemeClr>
                </a:solidFill>
              </a:rPr>
              <a:t>rd</a:t>
            </a:r>
            <a:r>
              <a:rPr lang="en-US" sz="2800" dirty="0">
                <a:solidFill>
                  <a:schemeClr val="bg1">
                    <a:lumMod val="75000"/>
                    <a:lumOff val="25000"/>
                  </a:schemeClr>
                </a:solidFill>
              </a:rPr>
              <a:t> Party SLAs?</a:t>
            </a:r>
            <a:endParaRPr lang="en-US" sz="2800" dirty="0">
              <a:solidFill>
                <a:schemeClr val="bg1">
                  <a:lumMod val="85000"/>
                  <a:lumOff val="15000"/>
                </a:schemeClr>
              </a:solidFill>
              <a:ea typeface="Segoe UI" pitchFamily="34" charset="0"/>
              <a:cs typeface="Segoe UI" pitchFamily="34" charset="0"/>
            </a:endParaRPr>
          </a:p>
        </p:txBody>
      </p:sp>
      <p:sp>
        <p:nvSpPr>
          <p:cNvPr id="19" name="Rectangle 18"/>
          <p:cNvSpPr/>
          <p:nvPr/>
        </p:nvSpPr>
        <p:spPr>
          <a:xfrm>
            <a:off x="0" y="164966"/>
            <a:ext cx="98552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SLAs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3" name="Picture 2"/>
          <p:cNvPicPr>
            <a:picLocks noChangeAspect="1"/>
          </p:cNvPicPr>
          <p:nvPr/>
        </p:nvPicPr>
        <p:blipFill>
          <a:blip r:embed="rId3"/>
          <a:stretch>
            <a:fillRect/>
          </a:stretch>
        </p:blipFill>
        <p:spPr>
          <a:xfrm>
            <a:off x="663772" y="2529966"/>
            <a:ext cx="10864456" cy="2406056"/>
          </a:xfrm>
          <a:prstGeom prst="rect">
            <a:avLst/>
          </a:prstGeom>
        </p:spPr>
      </p:pic>
    </p:spTree>
    <p:extLst>
      <p:ext uri="{BB962C8B-B14F-4D97-AF65-F5344CB8AC3E}">
        <p14:creationId xmlns:p14="http://schemas.microsoft.com/office/powerpoint/2010/main" val="271272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569"/>
            <a:ext cx="121920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MORE Distributed Architectural Patterns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sp>
        <p:nvSpPr>
          <p:cNvPr id="9" name="Rectangle 8"/>
          <p:cNvSpPr/>
          <p:nvPr/>
        </p:nvSpPr>
        <p:spPr>
          <a:xfrm>
            <a:off x="146408" y="1714935"/>
            <a:ext cx="6628931" cy="683264"/>
          </a:xfrm>
          <a:prstGeom prst="rect">
            <a:avLst/>
          </a:prstGeom>
        </p:spPr>
        <p:txBody>
          <a:bodyPr wrap="none">
            <a:spAutoFit/>
          </a:bodyPr>
          <a:lstStyle/>
          <a:p>
            <a:pPr lvl="1" defTabSz="913927" fontAlgn="base">
              <a:lnSpc>
                <a:spcPct val="120000"/>
              </a:lnSpc>
              <a:spcBef>
                <a:spcPct val="0"/>
              </a:spcBef>
              <a:spcAft>
                <a:spcPct val="0"/>
              </a:spcAft>
              <a:defRPr/>
            </a:pPr>
            <a:r>
              <a:rPr lang="en-US" sz="3200" b="1" dirty="0">
                <a:solidFill>
                  <a:schemeClr val="bg1">
                    <a:lumMod val="65000"/>
                    <a:lumOff val="35000"/>
                  </a:schemeClr>
                </a:solidFill>
                <a:ea typeface="Segoe UI" pitchFamily="34" charset="0"/>
                <a:cs typeface="Segoe UI" pitchFamily="34" charset="0"/>
              </a:rPr>
              <a:t>Eventual vs Strong Consistency</a:t>
            </a:r>
          </a:p>
        </p:txBody>
      </p:sp>
      <p:pic>
        <p:nvPicPr>
          <p:cNvPr id="5" name="Picture 4"/>
          <p:cNvPicPr>
            <a:picLocks noChangeAspect="1"/>
          </p:cNvPicPr>
          <p:nvPr/>
        </p:nvPicPr>
        <p:blipFill>
          <a:blip r:embed="rId3"/>
          <a:stretch>
            <a:fillRect/>
          </a:stretch>
        </p:blipFill>
        <p:spPr>
          <a:xfrm>
            <a:off x="2467560" y="2546631"/>
            <a:ext cx="7544853" cy="3953427"/>
          </a:xfrm>
          <a:prstGeom prst="rect">
            <a:avLst/>
          </a:prstGeom>
        </p:spPr>
      </p:pic>
    </p:spTree>
    <p:extLst>
      <p:ext uri="{BB962C8B-B14F-4D97-AF65-F5344CB8AC3E}">
        <p14:creationId xmlns:p14="http://schemas.microsoft.com/office/powerpoint/2010/main" val="368748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569"/>
            <a:ext cx="121920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MORE Distributed Architectural Patterns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sp>
        <p:nvSpPr>
          <p:cNvPr id="9" name="Rectangle 8"/>
          <p:cNvSpPr/>
          <p:nvPr/>
        </p:nvSpPr>
        <p:spPr>
          <a:xfrm>
            <a:off x="146408" y="1714935"/>
            <a:ext cx="4603183" cy="628442"/>
          </a:xfrm>
          <a:prstGeom prst="rect">
            <a:avLst/>
          </a:prstGeom>
        </p:spPr>
        <p:txBody>
          <a:bodyPr wrap="none">
            <a:spAutoFit/>
          </a:bodyPr>
          <a:lstStyle/>
          <a:p>
            <a:pPr lvl="1" defTabSz="913927" fontAlgn="base">
              <a:lnSpc>
                <a:spcPct val="120000"/>
              </a:lnSpc>
              <a:spcBef>
                <a:spcPct val="0"/>
              </a:spcBef>
              <a:spcAft>
                <a:spcPct val="0"/>
              </a:spcAft>
              <a:defRPr/>
            </a:pPr>
            <a:r>
              <a:rPr lang="en-US" sz="3200" b="1" dirty="0">
                <a:solidFill>
                  <a:schemeClr val="bg1">
                    <a:lumMod val="65000"/>
                    <a:lumOff val="35000"/>
                  </a:schemeClr>
                </a:solidFill>
                <a:ea typeface="Segoe UI" pitchFamily="34" charset="0"/>
                <a:cs typeface="Segoe UI" pitchFamily="34" charset="0"/>
              </a:rPr>
              <a:t>Transient Exceptions</a:t>
            </a:r>
          </a:p>
        </p:txBody>
      </p:sp>
      <p:pic>
        <p:nvPicPr>
          <p:cNvPr id="2" name="Picture 1"/>
          <p:cNvPicPr>
            <a:picLocks noChangeAspect="1"/>
          </p:cNvPicPr>
          <p:nvPr/>
        </p:nvPicPr>
        <p:blipFill>
          <a:blip r:embed="rId3"/>
          <a:stretch>
            <a:fillRect/>
          </a:stretch>
        </p:blipFill>
        <p:spPr>
          <a:xfrm>
            <a:off x="6651294" y="2029156"/>
            <a:ext cx="4029637" cy="4039164"/>
          </a:xfrm>
          <a:prstGeom prst="rect">
            <a:avLst/>
          </a:prstGeom>
        </p:spPr>
      </p:pic>
      <p:sp>
        <p:nvSpPr>
          <p:cNvPr id="3" name="TextBox 2"/>
          <p:cNvSpPr txBox="1"/>
          <p:nvPr/>
        </p:nvSpPr>
        <p:spPr>
          <a:xfrm>
            <a:off x="893045" y="3568606"/>
            <a:ext cx="575824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C00000"/>
                </a:solidFill>
              </a:rPr>
              <a:t>This is the number one first thing developers face moving to the cloud.</a:t>
            </a:r>
          </a:p>
        </p:txBody>
      </p:sp>
    </p:spTree>
    <p:extLst>
      <p:ext uri="{BB962C8B-B14F-4D97-AF65-F5344CB8AC3E}">
        <p14:creationId xmlns:p14="http://schemas.microsoft.com/office/powerpoint/2010/main" val="3370032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569"/>
            <a:ext cx="121920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MORE Distributed Architectural Patterns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sp>
        <p:nvSpPr>
          <p:cNvPr id="9" name="Rectangle 8"/>
          <p:cNvSpPr/>
          <p:nvPr/>
        </p:nvSpPr>
        <p:spPr>
          <a:xfrm>
            <a:off x="146408" y="1714935"/>
            <a:ext cx="6659965" cy="683264"/>
          </a:xfrm>
          <a:prstGeom prst="rect">
            <a:avLst/>
          </a:prstGeom>
        </p:spPr>
        <p:txBody>
          <a:bodyPr wrap="none">
            <a:spAutoFit/>
          </a:bodyPr>
          <a:lstStyle/>
          <a:p>
            <a:pPr lvl="1" defTabSz="913927" fontAlgn="base">
              <a:lnSpc>
                <a:spcPct val="120000"/>
              </a:lnSpc>
              <a:spcBef>
                <a:spcPct val="0"/>
              </a:spcBef>
              <a:spcAft>
                <a:spcPct val="0"/>
              </a:spcAft>
              <a:defRPr/>
            </a:pPr>
            <a:r>
              <a:rPr lang="en-US" sz="3200" b="1" dirty="0">
                <a:solidFill>
                  <a:schemeClr val="bg1">
                    <a:lumMod val="65000"/>
                    <a:lumOff val="35000"/>
                  </a:schemeClr>
                </a:solidFill>
                <a:ea typeface="Segoe UI" pitchFamily="34" charset="0"/>
                <a:cs typeface="Segoe UI" pitchFamily="34" charset="0"/>
              </a:rPr>
              <a:t>Backpressure and rate levelling</a:t>
            </a:r>
          </a:p>
        </p:txBody>
      </p:sp>
      <p:pic>
        <p:nvPicPr>
          <p:cNvPr id="4" name="Picture 3"/>
          <p:cNvPicPr>
            <a:picLocks noChangeAspect="1"/>
          </p:cNvPicPr>
          <p:nvPr/>
        </p:nvPicPr>
        <p:blipFill>
          <a:blip r:embed="rId3"/>
          <a:stretch>
            <a:fillRect/>
          </a:stretch>
        </p:blipFill>
        <p:spPr>
          <a:xfrm>
            <a:off x="2248930" y="2545643"/>
            <a:ext cx="8450734" cy="4015266"/>
          </a:xfrm>
          <a:prstGeom prst="rect">
            <a:avLst/>
          </a:prstGeom>
        </p:spPr>
      </p:pic>
    </p:spTree>
    <p:extLst>
      <p:ext uri="{BB962C8B-B14F-4D97-AF65-F5344CB8AC3E}">
        <p14:creationId xmlns:p14="http://schemas.microsoft.com/office/powerpoint/2010/main" val="314738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Designing Advanced Applications</a:t>
            </a:r>
          </a:p>
          <a:p>
            <a:r>
              <a:rPr lang="en-US" dirty="0"/>
              <a:t>Messaging Options</a:t>
            </a:r>
          </a:p>
          <a:p>
            <a:r>
              <a:rPr lang="en-US" dirty="0"/>
              <a:t>Implement background processing</a:t>
            </a:r>
          </a:p>
          <a:p>
            <a:r>
              <a:rPr lang="en-US" dirty="0"/>
              <a:t>Create Long-running applications</a:t>
            </a:r>
          </a:p>
          <a:p>
            <a:r>
              <a:rPr lang="en-US" dirty="0"/>
              <a:t>Compute-intensive applications</a:t>
            </a:r>
          </a:p>
          <a:p>
            <a:r>
              <a:rPr lang="en-US" dirty="0"/>
              <a:t>Integrating Azure Services</a:t>
            </a:r>
          </a:p>
        </p:txBody>
      </p:sp>
      <p:sp>
        <p:nvSpPr>
          <p:cNvPr id="2" name="Title 1"/>
          <p:cNvSpPr>
            <a:spLocks noGrp="1"/>
          </p:cNvSpPr>
          <p:nvPr>
            <p:ph type="title"/>
          </p:nvPr>
        </p:nvSpPr>
        <p:spPr/>
        <p:txBody>
          <a:bodyPr/>
          <a:lstStyle/>
          <a:p>
            <a:r>
              <a:rPr lang="en-US"/>
              <a:t>Module Overview</a:t>
            </a:r>
            <a:endParaRPr lang="en-US" dirty="0"/>
          </a:p>
        </p:txBody>
      </p:sp>
    </p:spTree>
    <p:extLst>
      <p:ext uri="{BB962C8B-B14F-4D97-AF65-F5344CB8AC3E}">
        <p14:creationId xmlns:p14="http://schemas.microsoft.com/office/powerpoint/2010/main" val="31834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a:xfrm>
            <a:off x="193271" y="5132437"/>
            <a:ext cx="8578589" cy="1677716"/>
          </a:xfrm>
        </p:spPr>
        <p:txBody>
          <a:bodyPr>
            <a:normAutofit fontScale="47500" lnSpcReduction="20000"/>
          </a:bodyPr>
          <a:lstStyle/>
          <a:p>
            <a:r>
              <a:rPr lang="en-US" sz="4000" b="1" dirty="0"/>
              <a:t>Service Bus</a:t>
            </a:r>
          </a:p>
          <a:p>
            <a:r>
              <a:rPr lang="en-US" sz="4000" b="1" dirty="0"/>
              <a:t>Queues</a:t>
            </a:r>
          </a:p>
          <a:p>
            <a:r>
              <a:rPr lang="en-US" sz="4000" b="1" dirty="0"/>
              <a:t>Topics</a:t>
            </a:r>
          </a:p>
          <a:p>
            <a:r>
              <a:rPr lang="en-US" sz="4000" b="1" dirty="0"/>
              <a:t>Azure Relay </a:t>
            </a:r>
          </a:p>
          <a:p>
            <a:r>
              <a:rPr lang="en-US" sz="4000" b="1" dirty="0"/>
              <a:t>Service Bus Tiers</a:t>
            </a:r>
          </a:p>
          <a:p>
            <a:r>
              <a:rPr lang="en-US" sz="4000" b="1" dirty="0"/>
              <a:t>Azure Storage Queue</a:t>
            </a:r>
            <a:endParaRPr lang="en-US" dirty="0"/>
          </a:p>
        </p:txBody>
      </p:sp>
    </p:spTree>
    <p:extLst>
      <p:ext uri="{BB962C8B-B14F-4D97-AF65-F5344CB8AC3E}">
        <p14:creationId xmlns:p14="http://schemas.microsoft.com/office/powerpoint/2010/main" val="108467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Eric Franz | Solution Lead</a:t>
            </a:r>
          </a:p>
        </p:txBody>
      </p:sp>
      <p:sp>
        <p:nvSpPr>
          <p:cNvPr id="2" name="Title 1"/>
          <p:cNvSpPr>
            <a:spLocks noGrp="1"/>
          </p:cNvSpPr>
          <p:nvPr>
            <p:ph type="ctrTitle"/>
          </p:nvPr>
        </p:nvSpPr>
        <p:spPr>
          <a:xfrm>
            <a:off x="193271" y="586841"/>
            <a:ext cx="8579886" cy="837922"/>
          </a:xfrm>
          <a:solidFill>
            <a:srgbClr val="007233"/>
          </a:solidFill>
        </p:spPr>
        <p:txBody>
          <a:bodyPr/>
          <a:lstStyle/>
          <a:p>
            <a:r>
              <a:rPr lang="en-US" sz="4000" dirty="0"/>
              <a:t>Designing Advanced Applications</a:t>
            </a:r>
          </a:p>
        </p:txBody>
      </p:sp>
      <p:pic>
        <p:nvPicPr>
          <p:cNvPr id="3" name="Picture 2">
            <a:extLst>
              <a:ext uri="{FF2B5EF4-FFF2-40B4-BE49-F238E27FC236}">
                <a16:creationId xmlns:a16="http://schemas.microsoft.com/office/drawing/2014/main" id="{C7F655D9-9AFE-4FE4-8B03-5A075EF0DE6D}"/>
              </a:ext>
            </a:extLst>
          </p:cNvPr>
          <p:cNvPicPr>
            <a:picLocks noChangeAspect="1"/>
          </p:cNvPicPr>
          <p:nvPr/>
        </p:nvPicPr>
        <p:blipFill>
          <a:blip r:embed="rId3"/>
          <a:stretch>
            <a:fillRect/>
          </a:stretch>
        </p:blipFill>
        <p:spPr>
          <a:xfrm>
            <a:off x="328703" y="5018948"/>
            <a:ext cx="1100146" cy="1104908"/>
          </a:xfrm>
          <a:prstGeom prst="rect">
            <a:avLst/>
          </a:prstGeom>
        </p:spPr>
      </p:pic>
      <p:pic>
        <p:nvPicPr>
          <p:cNvPr id="51204" name="Picture 4" descr="Image result for concurrency logo">
            <a:extLst>
              <a:ext uri="{FF2B5EF4-FFF2-40B4-BE49-F238E27FC236}">
                <a16:creationId xmlns:a16="http://schemas.microsoft.com/office/drawing/2014/main" id="{F66A0BA3-3DD6-426C-B10D-5731308EF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882" y="5862826"/>
            <a:ext cx="2834241" cy="808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44D7D7-96AF-49AF-A430-A169DC981090}"/>
              </a:ext>
            </a:extLst>
          </p:cNvPr>
          <p:cNvSpPr/>
          <p:nvPr/>
        </p:nvSpPr>
        <p:spPr>
          <a:xfrm>
            <a:off x="9720506" y="6082388"/>
            <a:ext cx="2324932" cy="369332"/>
          </a:xfrm>
          <a:prstGeom prst="rect">
            <a:avLst/>
          </a:prstGeom>
        </p:spPr>
        <p:txBody>
          <a:bodyPr wrap="none">
            <a:spAutoFit/>
          </a:bodyPr>
          <a:lstStyle/>
          <a:p>
            <a:r>
              <a:rPr lang="en-US" i="1" dirty="0"/>
              <a:t>www.concurrency.com</a:t>
            </a:r>
          </a:p>
        </p:txBody>
      </p:sp>
      <p:pic>
        <p:nvPicPr>
          <p:cNvPr id="7" name="Picture 6">
            <a:extLst>
              <a:ext uri="{FF2B5EF4-FFF2-40B4-BE49-F238E27FC236}">
                <a16:creationId xmlns:a16="http://schemas.microsoft.com/office/drawing/2014/main" id="{7A4EAA01-A147-4FDE-80C6-4CB9BE9B0BB6}"/>
              </a:ext>
            </a:extLst>
          </p:cNvPr>
          <p:cNvPicPr>
            <a:picLocks noChangeAspect="1"/>
          </p:cNvPicPr>
          <p:nvPr/>
        </p:nvPicPr>
        <p:blipFill>
          <a:blip r:embed="rId5"/>
          <a:stretch>
            <a:fillRect/>
          </a:stretch>
        </p:blipFill>
        <p:spPr>
          <a:xfrm>
            <a:off x="236666" y="2095415"/>
            <a:ext cx="3172268" cy="628738"/>
          </a:xfrm>
          <a:prstGeom prst="rect">
            <a:avLst/>
          </a:prstGeom>
        </p:spPr>
      </p:pic>
      <p:pic>
        <p:nvPicPr>
          <p:cNvPr id="8" name="Picture 7">
            <a:extLst>
              <a:ext uri="{FF2B5EF4-FFF2-40B4-BE49-F238E27FC236}">
                <a16:creationId xmlns:a16="http://schemas.microsoft.com/office/drawing/2014/main" id="{7D56DA27-B9A6-4D07-AD37-9A60410D7C53}"/>
              </a:ext>
            </a:extLst>
          </p:cNvPr>
          <p:cNvPicPr>
            <a:picLocks noChangeAspect="1"/>
          </p:cNvPicPr>
          <p:nvPr/>
        </p:nvPicPr>
        <p:blipFill>
          <a:blip r:embed="rId6"/>
          <a:stretch>
            <a:fillRect/>
          </a:stretch>
        </p:blipFill>
        <p:spPr>
          <a:xfrm>
            <a:off x="1637247" y="3207225"/>
            <a:ext cx="5145894" cy="1040012"/>
          </a:xfrm>
          <a:prstGeom prst="rect">
            <a:avLst/>
          </a:prstGeom>
        </p:spPr>
      </p:pic>
      <p:pic>
        <p:nvPicPr>
          <p:cNvPr id="9" name="Picture 8">
            <a:extLst>
              <a:ext uri="{FF2B5EF4-FFF2-40B4-BE49-F238E27FC236}">
                <a16:creationId xmlns:a16="http://schemas.microsoft.com/office/drawing/2014/main" id="{80E16B94-775E-4563-BA79-B4770637E60A}"/>
              </a:ext>
            </a:extLst>
          </p:cNvPr>
          <p:cNvPicPr>
            <a:picLocks noChangeAspect="1"/>
          </p:cNvPicPr>
          <p:nvPr/>
        </p:nvPicPr>
        <p:blipFill>
          <a:blip r:embed="rId7"/>
          <a:stretch>
            <a:fillRect/>
          </a:stretch>
        </p:blipFill>
        <p:spPr>
          <a:xfrm>
            <a:off x="4746905" y="4824456"/>
            <a:ext cx="2333951" cy="924054"/>
          </a:xfrm>
          <a:prstGeom prst="rect">
            <a:avLst/>
          </a:prstGeom>
        </p:spPr>
      </p:pic>
      <p:pic>
        <p:nvPicPr>
          <p:cNvPr id="10" name="Picture 9">
            <a:extLst>
              <a:ext uri="{FF2B5EF4-FFF2-40B4-BE49-F238E27FC236}">
                <a16:creationId xmlns:a16="http://schemas.microsoft.com/office/drawing/2014/main" id="{A5A4D9BD-F14C-4477-910E-DAB59BE34192}"/>
              </a:ext>
            </a:extLst>
          </p:cNvPr>
          <p:cNvPicPr>
            <a:picLocks noChangeAspect="1"/>
          </p:cNvPicPr>
          <p:nvPr/>
        </p:nvPicPr>
        <p:blipFill>
          <a:blip r:embed="rId8"/>
          <a:stretch>
            <a:fillRect/>
          </a:stretch>
        </p:blipFill>
        <p:spPr>
          <a:xfrm>
            <a:off x="8878945" y="343375"/>
            <a:ext cx="1524213" cy="1867161"/>
          </a:xfrm>
          <a:prstGeom prst="rect">
            <a:avLst/>
          </a:prstGeom>
        </p:spPr>
      </p:pic>
      <p:pic>
        <p:nvPicPr>
          <p:cNvPr id="11" name="Picture 10">
            <a:extLst>
              <a:ext uri="{FF2B5EF4-FFF2-40B4-BE49-F238E27FC236}">
                <a16:creationId xmlns:a16="http://schemas.microsoft.com/office/drawing/2014/main" id="{31BFFDBD-2719-46E3-A190-81396619680B}"/>
              </a:ext>
            </a:extLst>
          </p:cNvPr>
          <p:cNvPicPr>
            <a:picLocks noChangeAspect="1"/>
          </p:cNvPicPr>
          <p:nvPr/>
        </p:nvPicPr>
        <p:blipFill>
          <a:blip r:embed="rId9"/>
          <a:stretch>
            <a:fillRect/>
          </a:stretch>
        </p:blipFill>
        <p:spPr>
          <a:xfrm>
            <a:off x="10508947" y="390356"/>
            <a:ext cx="1443039" cy="1762569"/>
          </a:xfrm>
          <a:prstGeom prst="rect">
            <a:avLst/>
          </a:prstGeom>
        </p:spPr>
      </p:pic>
      <p:pic>
        <p:nvPicPr>
          <p:cNvPr id="12" name="Picture 11">
            <a:extLst>
              <a:ext uri="{FF2B5EF4-FFF2-40B4-BE49-F238E27FC236}">
                <a16:creationId xmlns:a16="http://schemas.microsoft.com/office/drawing/2014/main" id="{40835ED5-129D-4E07-9428-C4E53F68A5BC}"/>
              </a:ext>
            </a:extLst>
          </p:cNvPr>
          <p:cNvPicPr>
            <a:picLocks noChangeAspect="1"/>
          </p:cNvPicPr>
          <p:nvPr/>
        </p:nvPicPr>
        <p:blipFill>
          <a:blip r:embed="rId10"/>
          <a:stretch>
            <a:fillRect/>
          </a:stretch>
        </p:blipFill>
        <p:spPr>
          <a:xfrm>
            <a:off x="7241930" y="4710140"/>
            <a:ext cx="1152686" cy="1152686"/>
          </a:xfrm>
          <a:prstGeom prst="rect">
            <a:avLst/>
          </a:prstGeom>
        </p:spPr>
      </p:pic>
      <p:sp>
        <p:nvSpPr>
          <p:cNvPr id="13" name="Rectangle 12">
            <a:extLst>
              <a:ext uri="{FF2B5EF4-FFF2-40B4-BE49-F238E27FC236}">
                <a16:creationId xmlns:a16="http://schemas.microsoft.com/office/drawing/2014/main" id="{B901BB19-E24B-403B-A0BA-5950DD448C01}"/>
              </a:ext>
            </a:extLst>
          </p:cNvPr>
          <p:cNvSpPr/>
          <p:nvPr/>
        </p:nvSpPr>
        <p:spPr>
          <a:xfrm>
            <a:off x="9286998" y="6451720"/>
            <a:ext cx="27584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3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An Event Hub is created in the Service Bus Namespace</a:t>
            </a:r>
          </a:p>
        </p:txBody>
      </p:sp>
      <p:sp>
        <p:nvSpPr>
          <p:cNvPr id="5" name="Text Placeholder 4"/>
          <p:cNvSpPr>
            <a:spLocks noGrp="1"/>
          </p:cNvSpPr>
          <p:nvPr>
            <p:ph type="body" sz="quarter" idx="10"/>
          </p:nvPr>
        </p:nvSpPr>
        <p:spPr/>
        <p:txBody>
          <a:bodyPr/>
          <a:lstStyle/>
          <a:p>
            <a:r>
              <a:rPr lang="en-US" dirty="0">
                <a:hlinkClick r:id="rId2"/>
              </a:rPr>
              <a:t>https://docs.microsoft.com/en-us/azure/event-hubs/event-hubs-what-is-event-hubs</a:t>
            </a:r>
            <a:endParaRPr lang="en-US" dirty="0"/>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91854" y="4447527"/>
            <a:ext cx="1979648" cy="836921"/>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4" name="Title 3"/>
          <p:cNvSpPr>
            <a:spLocks noGrp="1"/>
          </p:cNvSpPr>
          <p:nvPr>
            <p:ph type="title"/>
          </p:nvPr>
        </p:nvSpPr>
        <p:spPr/>
        <p:txBody>
          <a:bodyPr/>
          <a:lstStyle/>
          <a:p>
            <a:r>
              <a:rPr lang="en-US" dirty="0"/>
              <a:t>Azure Storage Offerings</a:t>
            </a:r>
          </a:p>
        </p:txBody>
      </p:sp>
      <p:sp>
        <p:nvSpPr>
          <p:cNvPr id="5" name="Rectangle 4"/>
          <p:cNvSpPr/>
          <p:nvPr/>
        </p:nvSpPr>
        <p:spPr>
          <a:xfrm>
            <a:off x="1219892" y="1676649"/>
            <a:ext cx="1979648" cy="2676746"/>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8" name="Rectangle 7"/>
          <p:cNvSpPr/>
          <p:nvPr/>
        </p:nvSpPr>
        <p:spPr>
          <a:xfrm>
            <a:off x="3276365" y="1676648"/>
            <a:ext cx="1979648" cy="2670633"/>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9" name="Rectangle 8"/>
          <p:cNvSpPr/>
          <p:nvPr/>
        </p:nvSpPr>
        <p:spPr>
          <a:xfrm>
            <a:off x="5332838" y="1676648"/>
            <a:ext cx="1979648" cy="2670633"/>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0" name="Rectangle 9"/>
          <p:cNvSpPr/>
          <p:nvPr/>
        </p:nvSpPr>
        <p:spPr>
          <a:xfrm>
            <a:off x="7399754" y="1676648"/>
            <a:ext cx="1979648" cy="26706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1" name="Rectangle 10"/>
          <p:cNvSpPr/>
          <p:nvPr/>
        </p:nvSpPr>
        <p:spPr>
          <a:xfrm>
            <a:off x="9466669" y="1676648"/>
            <a:ext cx="1979648" cy="2670633"/>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2" name="TextBox 11"/>
          <p:cNvSpPr txBox="1"/>
          <p:nvPr/>
        </p:nvSpPr>
        <p:spPr>
          <a:xfrm>
            <a:off x="1610147"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Blobs</a:t>
            </a:r>
          </a:p>
        </p:txBody>
      </p:sp>
      <p:sp>
        <p:nvSpPr>
          <p:cNvPr id="13" name="TextBox 12"/>
          <p:cNvSpPr txBox="1"/>
          <p:nvPr/>
        </p:nvSpPr>
        <p:spPr>
          <a:xfrm>
            <a:off x="3682301"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Files</a:t>
            </a:r>
          </a:p>
        </p:txBody>
      </p:sp>
      <p:sp>
        <p:nvSpPr>
          <p:cNvPr id="14" name="TextBox 13"/>
          <p:cNvSpPr txBox="1"/>
          <p:nvPr/>
        </p:nvSpPr>
        <p:spPr>
          <a:xfrm>
            <a:off x="5760770" y="2975126"/>
            <a:ext cx="1095810" cy="531737"/>
          </a:xfrm>
          <a:prstGeom prst="rect">
            <a:avLst/>
          </a:prstGeom>
          <a:solidFill>
            <a:schemeClr val="accent2">
              <a:lumMod val="50000"/>
            </a:schemeClr>
          </a:solidFill>
        </p:spPr>
        <p:txBody>
          <a:bodyPr wrap="square" rtlCol="0">
            <a:spAutoFit/>
          </a:bodyPr>
          <a:lstStyle/>
          <a:p>
            <a:pPr defTabSz="914367"/>
            <a:r>
              <a:rPr lang="en-US" sz="2800" dirty="0">
                <a:solidFill>
                  <a:srgbClr val="FFFFFF"/>
                </a:solidFill>
                <a:latin typeface="Segoe UI"/>
              </a:rPr>
              <a:t>Disks</a:t>
            </a:r>
          </a:p>
        </p:txBody>
      </p:sp>
      <p:sp>
        <p:nvSpPr>
          <p:cNvPr id="15" name="TextBox 14"/>
          <p:cNvSpPr txBox="1"/>
          <p:nvPr/>
        </p:nvSpPr>
        <p:spPr>
          <a:xfrm>
            <a:off x="7774226" y="2975126"/>
            <a:ext cx="1397483" cy="531737"/>
          </a:xfrm>
          <a:prstGeom prst="rect">
            <a:avLst/>
          </a:prstGeom>
          <a:solidFill>
            <a:schemeClr val="accent5">
              <a:lumMod val="75000"/>
            </a:schemeClr>
          </a:solidFill>
        </p:spPr>
        <p:txBody>
          <a:bodyPr wrap="square" rtlCol="0">
            <a:spAutoFit/>
          </a:bodyPr>
          <a:lstStyle/>
          <a:p>
            <a:pPr defTabSz="914367"/>
            <a:r>
              <a:rPr lang="en-US" sz="2800" dirty="0">
                <a:solidFill>
                  <a:srgbClr val="FFFFFF"/>
                </a:solidFill>
                <a:latin typeface="Segoe UI"/>
              </a:rPr>
              <a:t>Tables</a:t>
            </a:r>
          </a:p>
        </p:txBody>
      </p:sp>
      <p:sp>
        <p:nvSpPr>
          <p:cNvPr id="16" name="TextBox 15"/>
          <p:cNvSpPr txBox="1"/>
          <p:nvPr/>
        </p:nvSpPr>
        <p:spPr>
          <a:xfrm>
            <a:off x="9749845" y="2975126"/>
            <a:ext cx="1435312" cy="531737"/>
          </a:xfrm>
          <a:prstGeom prst="rect">
            <a:avLst/>
          </a:prstGeom>
          <a:noFill/>
        </p:spPr>
        <p:txBody>
          <a:bodyPr wrap="square" rtlCol="0">
            <a:spAutoFit/>
          </a:bodyPr>
          <a:lstStyle/>
          <a:p>
            <a:pPr defTabSz="914367"/>
            <a:r>
              <a:rPr lang="en-US" sz="2800" dirty="0">
                <a:solidFill>
                  <a:srgbClr val="FFFFFF"/>
                </a:solidFill>
                <a:latin typeface="Segoe UI"/>
              </a:rPr>
              <a:t>Queues</a:t>
            </a:r>
          </a:p>
        </p:txBody>
      </p:sp>
      <p:pic>
        <p:nvPicPr>
          <p:cNvPr id="2" name="Picture 1"/>
          <p:cNvPicPr>
            <a:picLocks noChangeAspect="1"/>
          </p:cNvPicPr>
          <p:nvPr/>
        </p:nvPicPr>
        <p:blipFill>
          <a:blip r:embed="rId3"/>
          <a:stretch>
            <a:fillRect/>
          </a:stretch>
        </p:blipFill>
        <p:spPr>
          <a:xfrm>
            <a:off x="6088002" y="3279132"/>
            <a:ext cx="9524" cy="9524"/>
          </a:xfrm>
          <a:prstGeom prst="rect">
            <a:avLst/>
          </a:prstGeom>
          <a:solidFill>
            <a:schemeClr val="accent2">
              <a:lumMod val="50000"/>
            </a:schemeClr>
          </a:solidFill>
        </p:spPr>
      </p:pic>
      <p:pic>
        <p:nvPicPr>
          <p:cNvPr id="44" name="Picture 43"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663795" y="1943741"/>
            <a:ext cx="1097827" cy="1097831"/>
          </a:xfrm>
          <a:prstGeom prst="rect">
            <a:avLst/>
          </a:prstGeom>
        </p:spPr>
      </p:pic>
      <p:pic>
        <p:nvPicPr>
          <p:cNvPr id="45" name="Picture 44" descr="Storage queu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842561" y="1902403"/>
            <a:ext cx="1249881" cy="1249881"/>
          </a:xfrm>
          <a:prstGeom prst="rect">
            <a:avLst/>
          </a:prstGeom>
        </p:spPr>
      </p:pic>
      <p:pic>
        <p:nvPicPr>
          <p:cNvPr id="46" name="Picture 45"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636389" y="1904355"/>
            <a:ext cx="1178552" cy="1178556"/>
          </a:xfrm>
          <a:prstGeom prst="rect">
            <a:avLst/>
          </a:prstGeom>
        </p:spPr>
      </p:pic>
      <p:pic>
        <p:nvPicPr>
          <p:cNvPr id="47" name="Picture 46"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750826" y="1970849"/>
            <a:ext cx="1112990" cy="1112986"/>
          </a:xfrm>
          <a:prstGeom prst="rect">
            <a:avLst/>
          </a:prstGeom>
          <a:solidFill>
            <a:schemeClr val="accent5">
              <a:lumMod val="75000"/>
            </a:schemeClr>
          </a:solidFill>
        </p:spPr>
      </p:pic>
      <p:pic>
        <p:nvPicPr>
          <p:cNvPr id="48" name="Picture 4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90106" y="1943740"/>
            <a:ext cx="1184801" cy="1184806"/>
          </a:xfrm>
          <a:prstGeom prst="rect">
            <a:avLst/>
          </a:prstGeom>
          <a:solidFill>
            <a:schemeClr val="accent2">
              <a:lumMod val="50000"/>
            </a:schemeClr>
          </a:solidFill>
        </p:spPr>
      </p:pic>
      <p:sp>
        <p:nvSpPr>
          <p:cNvPr id="3" name="Rectangle 2"/>
          <p:cNvSpPr/>
          <p:nvPr/>
        </p:nvSpPr>
        <p:spPr>
          <a:xfrm>
            <a:off x="1273112" y="3465932"/>
            <a:ext cx="1993718" cy="531737"/>
          </a:xfrm>
          <a:prstGeom prst="rect">
            <a:avLst/>
          </a:prstGeom>
        </p:spPr>
        <p:txBody>
          <a:bodyPr wrap="square">
            <a:spAutoFit/>
          </a:bodyPr>
          <a:lstStyle/>
          <a:p>
            <a:pPr algn="ctr" defTabSz="914367"/>
            <a:r>
              <a:rPr lang="en-US" sz="1400" dirty="0">
                <a:solidFill>
                  <a:srgbClr val="FFFFFF"/>
                </a:solidFill>
                <a:latin typeface="Segoe UI"/>
              </a:rPr>
              <a:t>Object storage</a:t>
            </a:r>
          </a:p>
          <a:p>
            <a:pPr algn="ctr" defTabSz="914367"/>
            <a:r>
              <a:rPr lang="en-US" sz="1400" dirty="0">
                <a:solidFill>
                  <a:srgbClr val="FFFFFF"/>
                </a:solidFill>
                <a:latin typeface="Segoe UI"/>
              </a:rPr>
              <a:t>Access via REST</a:t>
            </a:r>
          </a:p>
        </p:txBody>
      </p:sp>
      <p:sp>
        <p:nvSpPr>
          <p:cNvPr id="23" name="Rectangle 22"/>
          <p:cNvSpPr/>
          <p:nvPr/>
        </p:nvSpPr>
        <p:spPr>
          <a:xfrm>
            <a:off x="3269329" y="3454919"/>
            <a:ext cx="1993718" cy="531737"/>
          </a:xfrm>
          <a:prstGeom prst="rect">
            <a:avLst/>
          </a:prstGeom>
        </p:spPr>
        <p:txBody>
          <a:bodyPr wrap="square">
            <a:spAutoFit/>
          </a:bodyPr>
          <a:lstStyle/>
          <a:p>
            <a:pPr algn="ctr" defTabSz="914367"/>
            <a:r>
              <a:rPr lang="en-US" sz="1400" dirty="0">
                <a:solidFill>
                  <a:srgbClr val="FFFFFF"/>
                </a:solidFill>
                <a:latin typeface="Segoe UI"/>
              </a:rPr>
              <a:t>File storage</a:t>
            </a:r>
          </a:p>
          <a:p>
            <a:pPr algn="ctr" defTabSz="914367"/>
            <a:r>
              <a:rPr lang="en-US" sz="1400" dirty="0">
                <a:solidFill>
                  <a:srgbClr val="FFFFFF"/>
                </a:solidFill>
                <a:latin typeface="Segoe UI"/>
              </a:rPr>
              <a:t>Access via SMB, REST</a:t>
            </a:r>
          </a:p>
        </p:txBody>
      </p:sp>
      <p:sp>
        <p:nvSpPr>
          <p:cNvPr id="24" name="Rectangle 23"/>
          <p:cNvSpPr/>
          <p:nvPr/>
        </p:nvSpPr>
        <p:spPr>
          <a:xfrm>
            <a:off x="5373486" y="3474085"/>
            <a:ext cx="1899441" cy="751445"/>
          </a:xfrm>
          <a:prstGeom prst="rect">
            <a:avLst/>
          </a:prstGeom>
          <a:solidFill>
            <a:schemeClr val="accent2">
              <a:lumMod val="50000"/>
            </a:schemeClr>
          </a:solidFill>
        </p:spPr>
        <p:txBody>
          <a:bodyPr wrap="square">
            <a:spAutoFit/>
          </a:bodyPr>
          <a:lstStyle/>
          <a:p>
            <a:pPr algn="ctr" defTabSz="914367"/>
            <a:r>
              <a:rPr lang="en-US" sz="1400" dirty="0">
                <a:solidFill>
                  <a:srgbClr val="FFFFFF"/>
                </a:solidFill>
                <a:latin typeface="Segoe UI"/>
              </a:rPr>
              <a:t>IaaS VM VHD/ disks</a:t>
            </a:r>
          </a:p>
          <a:p>
            <a:pPr algn="ctr" defTabSz="914367"/>
            <a:r>
              <a:rPr lang="en-US" sz="1400" dirty="0">
                <a:solidFill>
                  <a:srgbClr val="FFFFFF"/>
                </a:solidFill>
                <a:latin typeface="Segoe UI"/>
              </a:rPr>
              <a:t>Access via REST</a:t>
            </a:r>
          </a:p>
          <a:p>
            <a:pPr algn="ctr" defTabSz="914367"/>
            <a:endParaRPr lang="en-US" sz="1400" dirty="0">
              <a:solidFill>
                <a:srgbClr val="FFFFFF"/>
              </a:solidFill>
              <a:latin typeface="Segoe UI"/>
            </a:endParaRPr>
          </a:p>
        </p:txBody>
      </p:sp>
      <p:sp>
        <p:nvSpPr>
          <p:cNvPr id="26" name="Rectangle 25"/>
          <p:cNvSpPr/>
          <p:nvPr/>
        </p:nvSpPr>
        <p:spPr>
          <a:xfrm>
            <a:off x="7440829" y="3527563"/>
            <a:ext cx="1945607" cy="531737"/>
          </a:xfrm>
          <a:prstGeom prst="rect">
            <a:avLst/>
          </a:prstGeom>
          <a:solidFill>
            <a:schemeClr val="accent5">
              <a:lumMod val="75000"/>
            </a:schemeClr>
          </a:solidFill>
        </p:spPr>
        <p:txBody>
          <a:bodyPr wrap="square">
            <a:spAutoFit/>
          </a:bodyPr>
          <a:lstStyle/>
          <a:p>
            <a:pPr algn="ctr" defTabSz="914367"/>
            <a:r>
              <a:rPr lang="en-US" sz="1400" dirty="0">
                <a:solidFill>
                  <a:srgbClr val="FFFFFF"/>
                </a:solidFill>
                <a:latin typeface="Segoe UI"/>
              </a:rPr>
              <a:t>NOSQL storage </a:t>
            </a:r>
          </a:p>
          <a:p>
            <a:pPr algn="ctr" defTabSz="914367"/>
            <a:r>
              <a:rPr lang="en-US" sz="1400" dirty="0">
                <a:solidFill>
                  <a:srgbClr val="FFFFFF"/>
                </a:solidFill>
                <a:latin typeface="Segoe UI"/>
              </a:rPr>
              <a:t>Access via REST</a:t>
            </a:r>
          </a:p>
        </p:txBody>
      </p:sp>
      <p:sp>
        <p:nvSpPr>
          <p:cNvPr id="27" name="Rectangle 26"/>
          <p:cNvSpPr/>
          <p:nvPr/>
        </p:nvSpPr>
        <p:spPr>
          <a:xfrm>
            <a:off x="9470641" y="3498272"/>
            <a:ext cx="1993718" cy="531737"/>
          </a:xfrm>
          <a:prstGeom prst="rect">
            <a:avLst/>
          </a:prstGeom>
        </p:spPr>
        <p:txBody>
          <a:bodyPr wrap="square">
            <a:spAutoFit/>
          </a:bodyPr>
          <a:lstStyle/>
          <a:p>
            <a:pPr algn="ctr" defTabSz="914367"/>
            <a:r>
              <a:rPr lang="en-US" sz="1400" dirty="0">
                <a:solidFill>
                  <a:srgbClr val="FFFFFF"/>
                </a:solidFill>
                <a:latin typeface="Segoe UI"/>
              </a:rPr>
              <a:t>Reliable Messaging</a:t>
            </a:r>
          </a:p>
          <a:p>
            <a:pPr algn="ctr" defTabSz="914367"/>
            <a:r>
              <a:rPr lang="en-US" sz="1400" dirty="0">
                <a:solidFill>
                  <a:srgbClr val="FFFFFF"/>
                </a:solidFill>
                <a:latin typeface="Segoe UI"/>
              </a:rPr>
              <a:t>Access via REST</a:t>
            </a:r>
          </a:p>
        </p:txBody>
      </p:sp>
      <p:sp>
        <p:nvSpPr>
          <p:cNvPr id="28" name="Rectangle 27"/>
          <p:cNvSpPr/>
          <p:nvPr/>
        </p:nvSpPr>
        <p:spPr>
          <a:xfrm>
            <a:off x="1214133" y="4444597"/>
            <a:ext cx="1993343" cy="842829"/>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29" name="Rectangle 28"/>
          <p:cNvSpPr/>
          <p:nvPr/>
        </p:nvSpPr>
        <p:spPr>
          <a:xfrm>
            <a:off x="1172228" y="4507734"/>
            <a:ext cx="2016976" cy="521358"/>
          </a:xfrm>
          <a:prstGeom prst="rect">
            <a:avLst/>
          </a:prstGeom>
        </p:spPr>
        <p:txBody>
          <a:bodyPr wrap="square">
            <a:spAutoFit/>
          </a:bodyPr>
          <a:lstStyle/>
          <a:p>
            <a:pPr algn="ctr" defTabSz="914367"/>
            <a:r>
              <a:rPr lang="en-US" sz="1400" dirty="0">
                <a:solidFill>
                  <a:srgbClr val="FFFFFF"/>
                </a:solidFill>
                <a:latin typeface="Segoe UI"/>
              </a:rPr>
              <a:t>Streaming &amp; random object access scenarios </a:t>
            </a:r>
          </a:p>
        </p:txBody>
      </p:sp>
      <p:sp>
        <p:nvSpPr>
          <p:cNvPr id="30" name="Rectangle 29"/>
          <p:cNvSpPr/>
          <p:nvPr/>
        </p:nvSpPr>
        <p:spPr>
          <a:xfrm>
            <a:off x="5373485" y="4447527"/>
            <a:ext cx="1979648" cy="836921"/>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1" name="Rectangle 30"/>
          <p:cNvSpPr/>
          <p:nvPr/>
        </p:nvSpPr>
        <p:spPr>
          <a:xfrm>
            <a:off x="7432522" y="4455702"/>
            <a:ext cx="1979648" cy="8287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2" name="Rectangle 31"/>
          <p:cNvSpPr/>
          <p:nvPr/>
        </p:nvSpPr>
        <p:spPr>
          <a:xfrm>
            <a:off x="9477675" y="4424361"/>
            <a:ext cx="1979648" cy="860087"/>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7" name="Rectangle 6"/>
          <p:cNvSpPr/>
          <p:nvPr/>
        </p:nvSpPr>
        <p:spPr>
          <a:xfrm>
            <a:off x="3199539" y="4510230"/>
            <a:ext cx="2215698" cy="312029"/>
          </a:xfrm>
          <a:prstGeom prst="rect">
            <a:avLst/>
          </a:prstGeom>
        </p:spPr>
        <p:txBody>
          <a:bodyPr wrap="square">
            <a:spAutoFit/>
          </a:bodyPr>
          <a:lstStyle/>
          <a:p>
            <a:pPr algn="ctr" defTabSz="914367"/>
            <a:r>
              <a:rPr lang="en-US" sz="1400" dirty="0">
                <a:solidFill>
                  <a:srgbClr val="FFFFFF"/>
                </a:solidFill>
                <a:latin typeface="Segoe UI"/>
              </a:rPr>
              <a:t>Lift n shift scenarios</a:t>
            </a:r>
          </a:p>
        </p:txBody>
      </p:sp>
      <p:sp>
        <p:nvSpPr>
          <p:cNvPr id="34" name="Rectangle 33"/>
          <p:cNvSpPr/>
          <p:nvPr/>
        </p:nvSpPr>
        <p:spPr>
          <a:xfrm>
            <a:off x="5400750" y="4497867"/>
            <a:ext cx="1892644" cy="751445"/>
          </a:xfrm>
          <a:prstGeom prst="rect">
            <a:avLst/>
          </a:prstGeom>
          <a:solidFill>
            <a:schemeClr val="accent2">
              <a:lumMod val="50000"/>
            </a:schemeClr>
          </a:solidFill>
          <a:ln>
            <a:noFill/>
          </a:ln>
        </p:spPr>
        <p:txBody>
          <a:bodyPr wrap="square">
            <a:spAutoFit/>
          </a:bodyPr>
          <a:lstStyle/>
          <a:p>
            <a:pPr algn="ctr" defTabSz="914367"/>
            <a:r>
              <a:rPr lang="en-US" sz="1400" dirty="0">
                <a:solidFill>
                  <a:srgbClr val="FFFFFF"/>
                </a:solidFill>
                <a:latin typeface="Segoe UI"/>
              </a:rPr>
              <a:t>Persistent disks for VMs</a:t>
            </a:r>
          </a:p>
          <a:p>
            <a:pPr algn="ctr" defTabSz="914367"/>
            <a:r>
              <a:rPr lang="en-US" sz="1400" dirty="0">
                <a:solidFill>
                  <a:srgbClr val="FFFFFF"/>
                </a:solidFill>
                <a:latin typeface="Segoe UI"/>
              </a:rPr>
              <a:t>Premium option</a:t>
            </a:r>
          </a:p>
        </p:txBody>
      </p:sp>
      <p:sp>
        <p:nvSpPr>
          <p:cNvPr id="35" name="Rectangle 34"/>
          <p:cNvSpPr/>
          <p:nvPr/>
        </p:nvSpPr>
        <p:spPr>
          <a:xfrm>
            <a:off x="7251641" y="4536181"/>
            <a:ext cx="2215698" cy="312029"/>
          </a:xfrm>
          <a:prstGeom prst="rect">
            <a:avLst/>
          </a:prstGeom>
        </p:spPr>
        <p:txBody>
          <a:bodyPr wrap="square">
            <a:spAutoFit/>
          </a:bodyPr>
          <a:lstStyle/>
          <a:p>
            <a:pPr algn="ctr" defTabSz="914367"/>
            <a:r>
              <a:rPr lang="en-US" sz="1400" dirty="0" err="1">
                <a:solidFill>
                  <a:srgbClr val="FFFFFF"/>
                </a:solidFill>
                <a:latin typeface="Segoe UI"/>
              </a:rPr>
              <a:t>KeyValue</a:t>
            </a:r>
            <a:r>
              <a:rPr lang="en-US" sz="1400" dirty="0">
                <a:solidFill>
                  <a:srgbClr val="FFFFFF"/>
                </a:solidFill>
                <a:latin typeface="Segoe UI"/>
              </a:rPr>
              <a:t> Store</a:t>
            </a:r>
          </a:p>
        </p:txBody>
      </p:sp>
      <p:sp>
        <p:nvSpPr>
          <p:cNvPr id="52" name="Rectangle 51"/>
          <p:cNvSpPr/>
          <p:nvPr/>
        </p:nvSpPr>
        <p:spPr>
          <a:xfrm>
            <a:off x="9359649" y="4549355"/>
            <a:ext cx="2215698" cy="312029"/>
          </a:xfrm>
          <a:prstGeom prst="rect">
            <a:avLst/>
          </a:prstGeom>
        </p:spPr>
        <p:txBody>
          <a:bodyPr wrap="square">
            <a:spAutoFit/>
          </a:bodyPr>
          <a:lstStyle/>
          <a:p>
            <a:pPr algn="ctr" defTabSz="914367"/>
            <a:r>
              <a:rPr lang="en-US" sz="1400" dirty="0">
                <a:solidFill>
                  <a:srgbClr val="FFFFFF"/>
                </a:solidFill>
                <a:latin typeface="Segoe UI"/>
              </a:rPr>
              <a:t>Scheduling </a:t>
            </a:r>
            <a:r>
              <a:rPr lang="en-US" sz="1400" dirty="0" err="1">
                <a:solidFill>
                  <a:srgbClr val="FFFFFF"/>
                </a:solidFill>
                <a:latin typeface="Segoe UI"/>
              </a:rPr>
              <a:t>async</a:t>
            </a:r>
            <a:r>
              <a:rPr lang="en-US" sz="1400" dirty="0">
                <a:solidFill>
                  <a:srgbClr val="FFFFFF"/>
                </a:solidFill>
                <a:latin typeface="Segoe UI"/>
              </a:rPr>
              <a:t> tasks</a:t>
            </a:r>
          </a:p>
        </p:txBody>
      </p:sp>
    </p:spTree>
    <p:extLst>
      <p:ext uri="{BB962C8B-B14F-4D97-AF65-F5344CB8AC3E}">
        <p14:creationId xmlns:p14="http://schemas.microsoft.com/office/powerpoint/2010/main" val="317528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animBg="1"/>
      <p:bldP spid="9" grpId="0" animBg="1"/>
      <p:bldP spid="10" grpId="0" animBg="1"/>
      <p:bldP spid="11" grpId="0" animBg="1"/>
      <p:bldP spid="13" grpId="0"/>
      <p:bldP spid="14" grpId="0" animBg="1"/>
      <p:bldP spid="15" grpId="0" animBg="1"/>
      <p:bldP spid="16" grpId="0"/>
      <p:bldP spid="23" grpId="0"/>
      <p:bldP spid="24" grpId="0" animBg="1"/>
      <p:bldP spid="26" grpId="0" animBg="1"/>
      <p:bldP spid="27" grpId="0"/>
      <p:bldP spid="30" grpId="0" animBg="1"/>
      <p:bldP spid="31" grpId="0" animBg="1"/>
      <p:bldP spid="32" grpId="0" animBg="1"/>
      <p:bldP spid="7" grpId="0"/>
      <p:bldP spid="34" grpId="0" animBg="1"/>
      <p:bldP spid="35"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lnSpcReduction="10000"/>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5980837"/>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
        <p:nvSpPr>
          <p:cNvPr id="6" name="Rectangle 5">
            <a:extLst>
              <a:ext uri="{FF2B5EF4-FFF2-40B4-BE49-F238E27FC236}">
                <a16:creationId xmlns:a16="http://schemas.microsoft.com/office/drawing/2014/main" id="{F0048597-5FAB-4A50-AF2C-1F5B68593220}"/>
              </a:ext>
            </a:extLst>
          </p:cNvPr>
          <p:cNvSpPr/>
          <p:nvPr/>
        </p:nvSpPr>
        <p:spPr>
          <a:xfrm>
            <a:off x="9286998" y="6451720"/>
            <a:ext cx="2758440" cy="32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584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691133"/>
            <a:ext cx="10388927" cy="583281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a:t>
            </a:r>
          </a:p>
          <a:p>
            <a:pPr marL="812690" lvl="1" indent="-571390"/>
            <a:r>
              <a:rPr lang="en-US" sz="2800" dirty="0"/>
              <a:t>such as </a:t>
            </a:r>
            <a:r>
              <a:rPr lang="en-US" sz="2800" dirty="0" err="1"/>
              <a:t>as</a:t>
            </a:r>
            <a:r>
              <a:rPr lang="en-US" sz="2800" dirty="0"/>
              <a:t> </a:t>
            </a:r>
            <a:r>
              <a:rPr lang="en-US" sz="2800" dirty="0" err="1"/>
              <a:t>cmd</a:t>
            </a:r>
            <a:r>
              <a:rPr lang="en-US" sz="2800" dirty="0"/>
              <a:t>, bat, exe (.NET), </a:t>
            </a:r>
          </a:p>
          <a:p>
            <a:pPr marL="812690" lvl="1" indent="-571390"/>
            <a:r>
              <a:rPr lang="en-US" sz="2800" dirty="0"/>
              <a:t>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51202" name="Picture 2" descr="WebJob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90" y="3857624"/>
            <a:ext cx="9172575" cy="3000376"/>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Add WebJob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914" y="2828106"/>
            <a:ext cx="3632785" cy="401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0766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268900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496671" y="1645998"/>
            <a:ext cx="10989831" cy="3863700"/>
          </a:xfrm>
          <a:prstGeom prst="rect">
            <a:avLst/>
          </a:prstGeom>
        </p:spPr>
      </p:pic>
    </p:spTree>
    <p:extLst>
      <p:ext uri="{BB962C8B-B14F-4D97-AF65-F5344CB8AC3E}">
        <p14:creationId xmlns:p14="http://schemas.microsoft.com/office/powerpoint/2010/main" val="1092930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2226" name="Picture 2" descr="Create function app in the Azure 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6" y="289510"/>
            <a:ext cx="11462387" cy="703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607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Long Running Applications</a:t>
            </a:r>
          </a:p>
        </p:txBody>
      </p:sp>
      <p:sp>
        <p:nvSpPr>
          <p:cNvPr id="3" name="Content Placeholder 2"/>
          <p:cNvSpPr>
            <a:spLocks noGrp="1"/>
          </p:cNvSpPr>
          <p:nvPr>
            <p:ph type="subTitle" idx="1"/>
          </p:nvPr>
        </p:nvSpPr>
        <p:spPr/>
        <p:txBody>
          <a:bodyPr/>
          <a:lstStyle/>
          <a:p>
            <a:r>
              <a:rPr lang="en-US" dirty="0"/>
              <a:t>Azure Scheduler</a:t>
            </a:r>
          </a:p>
          <a:p>
            <a:r>
              <a:rPr lang="en-US" dirty="0"/>
              <a:t>Azure Batch</a:t>
            </a:r>
          </a:p>
          <a:p>
            <a:endParaRPr lang="en-US" dirty="0"/>
          </a:p>
        </p:txBody>
      </p:sp>
    </p:spTree>
    <p:extLst>
      <p:ext uri="{BB962C8B-B14F-4D97-AF65-F5344CB8AC3E}">
        <p14:creationId xmlns:p14="http://schemas.microsoft.com/office/powerpoint/2010/main" val="1569951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5787683" cy="6617581"/>
          </a:xfrm>
        </p:spPr>
        <p:txBody>
          <a:bodyPr/>
          <a:lstStyle/>
          <a:p>
            <a:r>
              <a:rPr lang="en-US" sz="2745" dirty="0"/>
              <a:t>Platform service for scheduling reliable actions on a recurrent , simple or complex schedule. </a:t>
            </a:r>
          </a:p>
          <a:p>
            <a:endParaRPr lang="en-US" sz="2745" dirty="0"/>
          </a:p>
          <a:p>
            <a:r>
              <a:rPr lang="en-US" sz="2745" dirty="0"/>
              <a:t>Supports Service bus relay for hybrid scenarios</a:t>
            </a:r>
          </a:p>
          <a:p>
            <a:endParaRPr lang="en-US" sz="2745" dirty="0"/>
          </a:p>
          <a:p>
            <a:r>
              <a:rPr lang="en-US" sz="2745" dirty="0"/>
              <a:t>High availability built in.</a:t>
            </a:r>
          </a:p>
          <a:p>
            <a:endParaRPr lang="en-US" sz="2745" dirty="0"/>
          </a:p>
          <a:p>
            <a:r>
              <a:rPr lang="en-US" sz="2745" dirty="0"/>
              <a:t>Configurable retry policy</a:t>
            </a:r>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Scheduler</a:t>
            </a:r>
            <a:br>
              <a:rPr lang="en-US" dirty="0"/>
            </a:br>
            <a:endParaRPr lang="en-US" i="1" dirty="0"/>
          </a:p>
        </p:txBody>
      </p:sp>
      <p:pic>
        <p:nvPicPr>
          <p:cNvPr id="5" name="Picture 4">
            <a:extLst>
              <a:ext uri="{FF2B5EF4-FFF2-40B4-BE49-F238E27FC236}">
                <a16:creationId xmlns:a16="http://schemas.microsoft.com/office/drawing/2014/main" id="{CF318340-0052-4045-803B-3BCB44CF523D}"/>
              </a:ext>
            </a:extLst>
          </p:cNvPr>
          <p:cNvPicPr/>
          <p:nvPr/>
        </p:nvPicPr>
        <p:blipFill>
          <a:blip r:embed="rId3"/>
          <a:stretch>
            <a:fillRect/>
          </a:stretch>
        </p:blipFill>
        <p:spPr>
          <a:xfrm>
            <a:off x="6235381" y="661677"/>
            <a:ext cx="6019418" cy="6196324"/>
          </a:xfrm>
          <a:prstGeom prst="rect">
            <a:avLst/>
          </a:prstGeom>
        </p:spPr>
      </p:pic>
    </p:spTree>
    <p:extLst>
      <p:ext uri="{BB962C8B-B14F-4D97-AF65-F5344CB8AC3E}">
        <p14:creationId xmlns:p14="http://schemas.microsoft.com/office/powerpoint/2010/main" val="29714936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Scheduler</a:t>
            </a:r>
          </a:p>
        </p:txBody>
      </p:sp>
      <p:pic>
        <p:nvPicPr>
          <p:cNvPr id="8" name="Picture 7"/>
          <p:cNvPicPr>
            <a:picLocks noChangeAspect="1"/>
          </p:cNvPicPr>
          <p:nvPr/>
        </p:nvPicPr>
        <p:blipFill>
          <a:blip r:embed="rId3"/>
          <a:stretch>
            <a:fillRect/>
          </a:stretch>
        </p:blipFill>
        <p:spPr>
          <a:xfrm>
            <a:off x="127221" y="1049283"/>
            <a:ext cx="3330575" cy="7005692"/>
          </a:xfrm>
          <a:prstGeom prst="rect">
            <a:avLst/>
          </a:prstGeom>
        </p:spPr>
      </p:pic>
      <p:pic>
        <p:nvPicPr>
          <p:cNvPr id="10" name="Picture 9"/>
          <p:cNvPicPr>
            <a:picLocks noChangeAspect="1"/>
          </p:cNvPicPr>
          <p:nvPr/>
        </p:nvPicPr>
        <p:blipFill>
          <a:blip r:embed="rId4"/>
          <a:stretch>
            <a:fillRect/>
          </a:stretch>
        </p:blipFill>
        <p:spPr>
          <a:xfrm>
            <a:off x="3457796" y="1049283"/>
            <a:ext cx="3638550" cy="6800850"/>
          </a:xfrm>
          <a:prstGeom prst="rect">
            <a:avLst/>
          </a:prstGeom>
        </p:spPr>
      </p:pic>
      <p:pic>
        <p:nvPicPr>
          <p:cNvPr id="11" name="Picture 10"/>
          <p:cNvPicPr>
            <a:picLocks noChangeAspect="1"/>
          </p:cNvPicPr>
          <p:nvPr/>
        </p:nvPicPr>
        <p:blipFill>
          <a:blip r:embed="rId5"/>
          <a:stretch>
            <a:fillRect/>
          </a:stretch>
        </p:blipFill>
        <p:spPr>
          <a:xfrm>
            <a:off x="7170227" y="1049283"/>
            <a:ext cx="6229350" cy="4572000"/>
          </a:xfrm>
          <a:prstGeom prst="rect">
            <a:avLst/>
          </a:prstGeom>
        </p:spPr>
      </p:pic>
      <p:pic>
        <p:nvPicPr>
          <p:cNvPr id="12" name="Picture 11"/>
          <p:cNvPicPr>
            <a:picLocks noChangeAspect="1"/>
          </p:cNvPicPr>
          <p:nvPr/>
        </p:nvPicPr>
        <p:blipFill>
          <a:blip r:embed="rId6"/>
          <a:stretch>
            <a:fillRect/>
          </a:stretch>
        </p:blipFill>
        <p:spPr>
          <a:xfrm>
            <a:off x="7861300" y="3751262"/>
            <a:ext cx="4572000" cy="5934075"/>
          </a:xfrm>
          <a:prstGeom prst="rect">
            <a:avLst/>
          </a:prstGeom>
        </p:spPr>
      </p:pic>
    </p:spTree>
    <p:extLst>
      <p:ext uri="{BB962C8B-B14F-4D97-AF65-F5344CB8AC3E}">
        <p14:creationId xmlns:p14="http://schemas.microsoft.com/office/powerpoint/2010/main" val="15650790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1827696" cy="8544262"/>
          </a:xfrm>
        </p:spPr>
        <p:txBody>
          <a:bodyPr/>
          <a:lstStyle/>
          <a:p>
            <a:r>
              <a:rPr lang="en-US" sz="2800" i="1" dirty="0"/>
              <a:t>Platform Service for Developers providing job scheduling and VM management as a service allowing applications to be run in parallel at scale. </a:t>
            </a:r>
          </a:p>
          <a:p>
            <a:r>
              <a:rPr lang="en-US" sz="2800" b="1" dirty="0"/>
              <a:t>Batch Pools: </a:t>
            </a:r>
          </a:p>
          <a:p>
            <a:pPr lvl="1"/>
            <a:r>
              <a:rPr lang="en-US" sz="2400" dirty="0"/>
              <a:t>Configure and create VM’s for any scale; less than 10 or more than 10,000.</a:t>
            </a:r>
          </a:p>
          <a:p>
            <a:pPr lvl="1"/>
            <a:r>
              <a:rPr lang="en-US" sz="2400" dirty="0"/>
              <a:t>Both Windows and Linux supported</a:t>
            </a:r>
          </a:p>
          <a:p>
            <a:pPr lvl="1"/>
            <a:r>
              <a:rPr lang="en-US" sz="2400" dirty="0"/>
              <a:t>Low Priority VM’s launched</a:t>
            </a:r>
          </a:p>
          <a:p>
            <a:r>
              <a:rPr lang="en-US" sz="2800" b="1" dirty="0"/>
              <a:t>Batch Jobs and Tasks: </a:t>
            </a:r>
          </a:p>
          <a:p>
            <a:pPr lvl="1"/>
            <a:r>
              <a:rPr lang="en-US" sz="2400" dirty="0"/>
              <a:t>Task is a unit of execution. Anything that can execute from a command line such as EXE, BAT, CMD, PS1 etc. </a:t>
            </a:r>
          </a:p>
          <a:p>
            <a:pPr lvl="1"/>
            <a:r>
              <a:rPr lang="en-US" sz="2400" dirty="0"/>
              <a:t>Run applications unchanged. </a:t>
            </a:r>
          </a:p>
          <a:p>
            <a:pPr lvl="1"/>
            <a:r>
              <a:rPr lang="en-US" sz="2400" dirty="0"/>
              <a:t>Jobs are submitted, Tasks are assigned to VM’s. </a:t>
            </a:r>
          </a:p>
          <a:p>
            <a:pPr lvl="1"/>
            <a:r>
              <a:rPr lang="en-US" sz="2400" dirty="0"/>
              <a:t>Automatic detection and retry of frozen tasks.</a:t>
            </a:r>
          </a:p>
          <a:p>
            <a:pPr lvl="1"/>
            <a:endParaRPr lang="en-US" sz="2400" dirty="0"/>
          </a:p>
          <a:p>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Batch </a:t>
            </a:r>
          </a:p>
        </p:txBody>
      </p:sp>
    </p:spTree>
    <p:extLst>
      <p:ext uri="{BB962C8B-B14F-4D97-AF65-F5344CB8AC3E}">
        <p14:creationId xmlns:p14="http://schemas.microsoft.com/office/powerpoint/2010/main" val="31548434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grpSp>
        <p:nvGrpSpPr>
          <p:cNvPr id="4" name="Group 3"/>
          <p:cNvGrpSpPr/>
          <p:nvPr/>
        </p:nvGrpSpPr>
        <p:grpSpPr>
          <a:xfrm>
            <a:off x="188557" y="1637767"/>
            <a:ext cx="11736211" cy="2818566"/>
            <a:chOff x="192338" y="1670111"/>
            <a:chExt cx="11971546" cy="2875084"/>
          </a:xfrm>
        </p:grpSpPr>
        <p:cxnSp>
          <p:nvCxnSpPr>
            <p:cNvPr id="27" name="Straight Arrow Connector 26"/>
            <p:cNvCxnSpPr/>
            <p:nvPr/>
          </p:nvCxnSpPr>
          <p:spPr>
            <a:xfrm>
              <a:off x="5755692"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rgbClr val="FFFFFF"/>
                      </a:gs>
                      <a:gs pos="100000">
                        <a:srgbClr val="FFFFFF"/>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rgbClr val="FFFFFF"/>
                      </a:gs>
                      <a:gs pos="100000">
                        <a:srgbClr val="FFFFFF"/>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 name="Rectangle 2"/>
            <p:cNvSpPr/>
            <p:nvPr/>
          </p:nvSpPr>
          <p:spPr>
            <a:xfrm>
              <a:off x="8535068" y="3394149"/>
              <a:ext cx="3628816" cy="1015663"/>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Avoid building infrastructure</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rgbClr val="FFFFFF"/>
                    </a:gs>
                    <a:gs pos="100000">
                      <a:srgbClr val="FFFFFF"/>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PaaS</a:t>
              </a:r>
            </a:p>
            <a:p>
              <a:pPr algn="ctr" defTabSz="896354">
                <a:defRPr/>
              </a:pPr>
              <a:r>
                <a:rPr lang="en-US" sz="1961" kern="0" dirty="0">
                  <a:gradFill>
                    <a:gsLst>
                      <a:gs pos="1250">
                        <a:srgbClr val="FFFFFF"/>
                      </a:gs>
                      <a:gs pos="100000">
                        <a:srgbClr val="FFFFFF"/>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IaaS</a:t>
              </a:r>
            </a:p>
            <a:p>
              <a:pPr algn="ctr" defTabSz="896354">
                <a:defRPr/>
              </a:pPr>
              <a:r>
                <a:rPr lang="en-US" sz="1961" kern="0" dirty="0">
                  <a:gradFill>
                    <a:gsLst>
                      <a:gs pos="1250">
                        <a:srgbClr val="FFFFFF"/>
                      </a:gs>
                      <a:gs pos="100000">
                        <a:srgbClr val="FFFFFF"/>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Hardware</a:t>
              </a:r>
            </a:p>
          </p:txBody>
        </p:sp>
      </p:grpSp>
    </p:spTree>
    <p:extLst>
      <p:ext uri="{BB962C8B-B14F-4D97-AF65-F5344CB8AC3E}">
        <p14:creationId xmlns:p14="http://schemas.microsoft.com/office/powerpoint/2010/main" val="132877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061156"/>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800100" marR="0" lvl="1" indent="-342900" algn="l" defTabSz="913927"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rPr>
              <a:t>Cloud thinking</a:t>
            </a:r>
          </a:p>
          <a:p>
            <a:pPr marL="800100" marR="0" lvl="1" indent="-342900" algn="l" defTabSz="913927"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rPr>
              <a:t>Utility</a:t>
            </a:r>
          </a:p>
          <a:p>
            <a:pPr marL="800100" marR="0" lvl="1" indent="-342900" algn="l" defTabSz="913927"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rPr>
              <a:t>Elasticity</a:t>
            </a:r>
          </a:p>
          <a:p>
            <a:pPr marL="800100" marR="0" lvl="1" indent="-342900" algn="l" defTabSz="913927"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rPr>
              <a:t>A new way of designing applications</a:t>
            </a:r>
            <a:endParaRPr kumimoji="0" lang="en-US" sz="2000" b="0" i="0" u="none" strike="noStrike" kern="1200" cap="none" spc="0" normalizeH="0" baseline="0" noProof="0" dirty="0">
              <a:ln>
                <a:noFill/>
              </a:ln>
              <a:solidFill>
                <a:prstClr val="black">
                  <a:lumMod val="65000"/>
                  <a:lumOff val="35000"/>
                </a:prstClr>
              </a:solidFill>
              <a:effectLst/>
              <a:uLnTx/>
              <a:uFillTx/>
              <a:latin typeface="Segoe UI"/>
              <a:ea typeface="Segoe UI" pitchFamily="34" charset="0"/>
              <a:cs typeface="Segoe UI" pitchFamily="34" charset="0"/>
            </a:endParaRPr>
          </a:p>
        </p:txBody>
      </p:sp>
      <p:sp>
        <p:nvSpPr>
          <p:cNvPr id="19" name="Rectangle 18"/>
          <p:cNvSpPr/>
          <p:nvPr/>
        </p:nvSpPr>
        <p:spPr>
          <a:xfrm>
            <a:off x="258089" y="179248"/>
            <a:ext cx="7369345"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itle 1"/>
          <p:cNvSpPr>
            <a:spLocks noGrp="1"/>
          </p:cNvSpPr>
          <p:nvPr>
            <p:ph type="title"/>
          </p:nvPr>
        </p:nvSpPr>
        <p:spPr>
          <a:xfrm>
            <a:off x="269240" y="289511"/>
            <a:ext cx="11655840" cy="899665"/>
          </a:xfrm>
        </p:spPr>
        <p:txBody>
          <a:bodyPr/>
          <a:lstStyle/>
          <a:p>
            <a:r>
              <a:rPr lang="en-US" dirty="0"/>
              <a:t>What is Cloud Computing</a:t>
            </a:r>
          </a:p>
        </p:txBody>
      </p:sp>
      <p:sp>
        <p:nvSpPr>
          <p:cNvPr id="4" name="Cloud 3"/>
          <p:cNvSpPr/>
          <p:nvPr/>
        </p:nvSpPr>
        <p:spPr bwMode="auto">
          <a:xfrm>
            <a:off x="6153150" y="2606346"/>
            <a:ext cx="4931990" cy="2835885"/>
          </a:xfrm>
          <a:prstGeom prst="cloud">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Box 4"/>
          <p:cNvSpPr txBox="1"/>
          <p:nvPr/>
        </p:nvSpPr>
        <p:spPr>
          <a:xfrm>
            <a:off x="8278988" y="3604252"/>
            <a:ext cx="782907" cy="12926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00B0F0"/>
                </a:solidFill>
                <a:effectLst/>
                <a:uLnTx/>
                <a:uFillTx/>
                <a:latin typeface="Segoe UI"/>
                <a:ea typeface="+mn-ea"/>
                <a:cs typeface="+mn-cs"/>
              </a:rPr>
              <a:t>?</a:t>
            </a:r>
          </a:p>
        </p:txBody>
      </p:sp>
      <p:sp>
        <p:nvSpPr>
          <p:cNvPr id="9" name="Lightning Bolt 8"/>
          <p:cNvSpPr/>
          <p:nvPr/>
        </p:nvSpPr>
        <p:spPr bwMode="auto">
          <a:xfrm rot="4176853">
            <a:off x="5930353" y="4988469"/>
            <a:ext cx="1200150" cy="1415769"/>
          </a:xfrm>
          <a:prstGeom prst="lightningBol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7415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needs to run large scale computation workloads. The compute cluster should be able to scale up and down on demand. You are looking for a cost effective option which can be managed by via command line scripting. Choose an option below. </a:t>
            </a:r>
            <a:endParaRPr lang="en-US" sz="2800" dirty="0"/>
          </a:p>
        </p:txBody>
      </p:sp>
      <p:sp>
        <p:nvSpPr>
          <p:cNvPr id="3" name="Content Placeholder 2"/>
          <p:cNvSpPr>
            <a:spLocks noGrp="1"/>
          </p:cNvSpPr>
          <p:nvPr>
            <p:ph idx="1"/>
          </p:nvPr>
        </p:nvSpPr>
        <p:spPr/>
        <p:txBody>
          <a:bodyPr/>
          <a:lstStyle/>
          <a:p>
            <a:r>
              <a:rPr lang="en-US" dirty="0"/>
              <a:t>Azure Batch </a:t>
            </a:r>
          </a:p>
          <a:p>
            <a:r>
              <a:rPr lang="en-US" dirty="0"/>
              <a:t>HPC Pack</a:t>
            </a:r>
          </a:p>
          <a:p>
            <a:r>
              <a:rPr lang="en-US" dirty="0"/>
              <a:t>Web Jobs</a:t>
            </a:r>
          </a:p>
          <a:p>
            <a:r>
              <a:rPr lang="en-US" dirty="0"/>
              <a:t>Azure Functions</a:t>
            </a:r>
          </a:p>
        </p:txBody>
      </p:sp>
      <p:sp>
        <p:nvSpPr>
          <p:cNvPr id="4" name="Content Placeholder 3"/>
          <p:cNvSpPr>
            <a:spLocks noGrp="1"/>
          </p:cNvSpPr>
          <p:nvPr>
            <p:ph idx="10"/>
          </p:nvPr>
        </p:nvSpPr>
        <p:spPr>
          <a:xfrm>
            <a:off x="201590" y="1529254"/>
            <a:ext cx="11778205" cy="5123793"/>
          </a:xfrm>
        </p:spPr>
        <p:txBody>
          <a:bodyPr/>
          <a:lstStyle/>
          <a:p>
            <a:r>
              <a:rPr lang="en-US" dirty="0">
                <a:solidFill>
                  <a:schemeClr val="accent5"/>
                </a:solidFill>
              </a:rPr>
              <a:t>Azure Batch </a:t>
            </a:r>
          </a:p>
          <a:p>
            <a:r>
              <a:rPr lang="en-US" dirty="0"/>
              <a:t>HPC Pack</a:t>
            </a:r>
          </a:p>
          <a:p>
            <a:r>
              <a:rPr lang="en-US" dirty="0"/>
              <a:t>Web Jobs</a:t>
            </a:r>
          </a:p>
          <a:p>
            <a:r>
              <a:rPr lang="en-US" dirty="0"/>
              <a:t>Azure Functions</a:t>
            </a:r>
          </a:p>
          <a:p>
            <a:pPr marL="0" indent="0">
              <a:buNone/>
            </a:pPr>
            <a:endParaRPr lang="en-US" dirty="0"/>
          </a:p>
        </p:txBody>
      </p:sp>
    </p:spTree>
    <p:extLst>
      <p:ext uri="{BB962C8B-B14F-4D97-AF65-F5344CB8AC3E}">
        <p14:creationId xmlns:p14="http://schemas.microsoft.com/office/powerpoint/2010/main" val="1634438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You do not to create a virtual network or Scheduler before creating an Azure Batch Service. </a:t>
            </a:r>
          </a:p>
        </p:txBody>
      </p:sp>
      <p:sp>
        <p:nvSpPr>
          <p:cNvPr id="5" name="Text Placeholder 4"/>
          <p:cNvSpPr>
            <a:spLocks noGrp="1"/>
          </p:cNvSpPr>
          <p:nvPr>
            <p:ph type="body" sz="quarter" idx="10"/>
          </p:nvPr>
        </p:nvSpPr>
        <p:spPr/>
        <p:txBody>
          <a:bodyPr/>
          <a:lstStyle/>
          <a:p>
            <a:r>
              <a:rPr lang="en-US" dirty="0">
                <a:hlinkClick r:id="rId2"/>
              </a:rPr>
              <a:t>https://azure.microsoft.com/en-us/services/batch/</a:t>
            </a:r>
            <a:endParaRPr lang="en-US" dirty="0"/>
          </a:p>
          <a:p>
            <a:endParaRPr lang="en-US" dirty="0"/>
          </a:p>
        </p:txBody>
      </p:sp>
    </p:spTree>
    <p:extLst>
      <p:ext uri="{BB962C8B-B14F-4D97-AF65-F5344CB8AC3E}">
        <p14:creationId xmlns:p14="http://schemas.microsoft.com/office/powerpoint/2010/main" val="10168559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Compute-intensive Applications</a:t>
            </a:r>
          </a:p>
        </p:txBody>
      </p:sp>
      <p:sp>
        <p:nvSpPr>
          <p:cNvPr id="3" name="Content Placeholder 2"/>
          <p:cNvSpPr>
            <a:spLocks noGrp="1"/>
          </p:cNvSpPr>
          <p:nvPr>
            <p:ph type="subTitle" idx="1"/>
          </p:nvPr>
        </p:nvSpPr>
        <p:spPr/>
        <p:txBody>
          <a:bodyPr/>
          <a:lstStyle/>
          <a:p>
            <a:r>
              <a:rPr lang="en-US" dirty="0"/>
              <a:t>HPC</a:t>
            </a:r>
          </a:p>
          <a:p>
            <a:endParaRPr lang="en-US" dirty="0"/>
          </a:p>
        </p:txBody>
      </p:sp>
    </p:spTree>
    <p:extLst>
      <p:ext uri="{BB962C8B-B14F-4D97-AF65-F5344CB8AC3E}">
        <p14:creationId xmlns:p14="http://schemas.microsoft.com/office/powerpoint/2010/main" val="298640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5335664" y="4192169"/>
            <a:ext cx="3316636" cy="1665382"/>
            <a:chOff x="5442654" y="4275734"/>
            <a:chExt cx="3383141" cy="1698776"/>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24" name="Group 123"/>
            <p:cNvGrpSpPr/>
            <p:nvPr/>
          </p:nvGrpSpPr>
          <p:grpSpPr>
            <a:xfrm>
              <a:off x="5442654" y="5035088"/>
              <a:ext cx="3383141" cy="939422"/>
              <a:chOff x="6332961" y="5035088"/>
              <a:chExt cx="3383141" cy="939422"/>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00" name="Group 99"/>
              <p:cNvGrpSpPr/>
              <p:nvPr/>
            </p:nvGrpSpPr>
            <p:grpSpPr>
              <a:xfrm>
                <a:off x="7345685" y="5205437"/>
                <a:ext cx="1232507" cy="226619"/>
                <a:chOff x="7974944" y="1629143"/>
                <a:chExt cx="781050" cy="226619"/>
              </a:xfrm>
            </p:grpSpPr>
            <p:sp>
              <p:nvSpPr>
                <p:cNvPr id="101" name="Rectangle 100"/>
                <p:cNvSpPr/>
                <p:nvPr/>
              </p:nvSpPr>
              <p:spPr bwMode="auto">
                <a:xfrm>
                  <a:off x="7974944"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71072"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INPUT</a:t>
                </a:r>
              </a:p>
            </p:txBody>
          </p:sp>
          <p:sp>
            <p:nvSpPr>
              <p:cNvPr id="110" name="TextBox 109"/>
              <p:cNvSpPr txBox="1"/>
              <p:nvPr/>
            </p:nvSpPr>
            <p:spPr>
              <a:xfrm>
                <a:off x="8675111" y="5485145"/>
                <a:ext cx="1040991"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OUTPUT</a:t>
                </a:r>
              </a:p>
            </p:txBody>
          </p:sp>
        </p:grpSp>
      </p:grpSp>
      <p:sp>
        <p:nvSpPr>
          <p:cNvPr id="2" name="Title 1"/>
          <p:cNvSpPr>
            <a:spLocks noGrp="1"/>
          </p:cNvSpPr>
          <p:nvPr>
            <p:ph type="title"/>
          </p:nvPr>
        </p:nvSpPr>
        <p:spPr/>
        <p:txBody>
          <a:bodyPr/>
          <a:lstStyle/>
          <a:p>
            <a:r>
              <a:rPr lang="en-US" dirty="0"/>
              <a:t>Big Compute Use Cases</a:t>
            </a:r>
          </a:p>
        </p:txBody>
      </p:sp>
      <p:sp>
        <p:nvSpPr>
          <p:cNvPr id="3" name="Text Placeholder 2"/>
          <p:cNvSpPr>
            <a:spLocks noGrp="1"/>
          </p:cNvSpPr>
          <p:nvPr>
            <p:ph type="body" sz="quarter" idx="4294967295"/>
          </p:nvPr>
        </p:nvSpPr>
        <p:spPr>
          <a:xfrm>
            <a:off x="279370" y="1191085"/>
            <a:ext cx="5122228" cy="5211620"/>
          </a:xfrm>
        </p:spPr>
        <p:txBody>
          <a:bodyPr/>
          <a:lstStyle/>
          <a:p>
            <a:pPr marL="0" lvl="1" indent="0">
              <a:spcBef>
                <a:spcPts val="1176"/>
              </a:spcBef>
              <a:buNone/>
            </a:pPr>
            <a:r>
              <a:rPr lang="en-US" sz="2745" dirty="0">
                <a:latin typeface="+mj-lt"/>
              </a:rPr>
              <a:t>Media transcoding</a:t>
            </a:r>
          </a:p>
          <a:p>
            <a:pPr marL="0" lvl="1" indent="0">
              <a:buNone/>
            </a:pPr>
            <a:r>
              <a:rPr lang="en-US" sz="2745" dirty="0">
                <a:latin typeface="+mj-lt"/>
              </a:rPr>
              <a:t>Rendering</a:t>
            </a:r>
          </a:p>
          <a:p>
            <a:pPr marL="0" lvl="1" indent="0">
              <a:buNone/>
            </a:pPr>
            <a:r>
              <a:rPr lang="en-US" sz="2745" dirty="0">
                <a:latin typeface="+mj-lt"/>
              </a:rPr>
              <a:t>Image analysis &amp; processing</a:t>
            </a:r>
          </a:p>
          <a:p>
            <a:pPr marL="0" lvl="1" indent="0">
              <a:buNone/>
            </a:pPr>
            <a:r>
              <a:rPr lang="en-US" sz="2745" dirty="0">
                <a:latin typeface="+mj-lt"/>
              </a:rPr>
              <a:t>Builds</a:t>
            </a:r>
          </a:p>
          <a:p>
            <a:pPr marL="0" lvl="1" indent="0">
              <a:buNone/>
            </a:pPr>
            <a:r>
              <a:rPr lang="en-US" sz="2745" dirty="0">
                <a:latin typeface="+mj-lt"/>
              </a:rPr>
              <a:t>Test execution</a:t>
            </a:r>
          </a:p>
          <a:p>
            <a:pPr marL="0" lvl="1" indent="0">
              <a:buNone/>
            </a:pPr>
            <a:r>
              <a:rPr lang="en-US" sz="2745" dirty="0">
                <a:latin typeface="+mj-lt"/>
              </a:rPr>
              <a:t>Fluid dynamics</a:t>
            </a:r>
          </a:p>
          <a:p>
            <a:pPr marL="0" lvl="1" indent="0">
              <a:buNone/>
            </a:pPr>
            <a:r>
              <a:rPr lang="en-US" sz="2745" dirty="0">
                <a:latin typeface="+mj-lt"/>
              </a:rPr>
              <a:t>Monte Carlo simulations</a:t>
            </a:r>
          </a:p>
          <a:p>
            <a:pPr marL="0" lvl="1" indent="0">
              <a:buNone/>
            </a:pPr>
            <a:r>
              <a:rPr lang="en-US" sz="2745" dirty="0">
                <a:latin typeface="+mj-lt"/>
              </a:rPr>
              <a:t>Engineering stress analysis</a:t>
            </a:r>
          </a:p>
          <a:p>
            <a:pPr marL="0" lvl="1" indent="0">
              <a:buNone/>
            </a:pPr>
            <a:r>
              <a:rPr lang="en-US" sz="2745" dirty="0">
                <a:latin typeface="+mj-lt"/>
              </a:rPr>
              <a:t>Risk Analysis</a:t>
            </a:r>
          </a:p>
          <a:p>
            <a:pPr marL="0" lvl="1" indent="0">
              <a:buNone/>
            </a:pPr>
            <a:r>
              <a:rPr lang="en-US" sz="2745" dirty="0">
                <a:latin typeface="+mj-lt"/>
              </a:rPr>
              <a:t>Massive parallel computation </a:t>
            </a:r>
          </a:p>
          <a:p>
            <a:pPr marL="0" lvl="1" indent="0">
              <a:buNone/>
            </a:pPr>
            <a:r>
              <a:rPr lang="en-US" sz="2745" dirty="0">
                <a:latin typeface="+mj-lt"/>
              </a:rPr>
              <a:t>AI and Deep learning</a:t>
            </a:r>
          </a:p>
        </p:txBody>
      </p:sp>
      <p:sp>
        <p:nvSpPr>
          <p:cNvPr id="28" name="TextBox 27"/>
          <p:cNvSpPr txBox="1"/>
          <p:nvPr/>
        </p:nvSpPr>
        <p:spPr>
          <a:xfrm>
            <a:off x="9342072" y="2751146"/>
            <a:ext cx="2567621" cy="832764"/>
          </a:xfrm>
          <a:prstGeom prst="rect">
            <a:avLst/>
          </a:prstGeom>
          <a:noFill/>
        </p:spPr>
        <p:txBody>
          <a:bodyPr wrap="square" lIns="89642" tIns="143428" rIns="0"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Tasks assigned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to VMs</a:t>
            </a:r>
          </a:p>
        </p:txBody>
      </p:sp>
      <p:sp>
        <p:nvSpPr>
          <p:cNvPr id="45" name="TextBox 44"/>
          <p:cNvSpPr txBox="1"/>
          <p:nvPr/>
        </p:nvSpPr>
        <p:spPr>
          <a:xfrm>
            <a:off x="9342071" y="3728191"/>
            <a:ext cx="2567620" cy="832764"/>
          </a:xfrm>
          <a:prstGeom prst="rect">
            <a:avLst/>
          </a:prstGeom>
          <a:noFill/>
        </p:spPr>
        <p:txBody>
          <a:bodyPr wrap="square" lIns="89642" tIns="143428" rIns="89642"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Independent or coupled tasks</a:t>
            </a:r>
          </a:p>
        </p:txBody>
      </p:sp>
      <p:grpSp>
        <p:nvGrpSpPr>
          <p:cNvPr id="113" name="Group 112"/>
          <p:cNvGrpSpPr/>
          <p:nvPr/>
        </p:nvGrpSpPr>
        <p:grpSpPr>
          <a:xfrm>
            <a:off x="6533515" y="2892858"/>
            <a:ext cx="2745114" cy="1649592"/>
            <a:chOff x="6664525" y="2950369"/>
            <a:chExt cx="2800159" cy="1682670"/>
          </a:xfrm>
        </p:grpSpPr>
        <p:grpSp>
          <p:nvGrpSpPr>
            <p:cNvPr id="38" name="Group 37"/>
            <p:cNvGrpSpPr/>
            <p:nvPr/>
          </p:nvGrpSpPr>
          <p:grpSpPr>
            <a:xfrm>
              <a:off x="6664525" y="2950369"/>
              <a:ext cx="860871" cy="659606"/>
              <a:chOff x="6963918" y="2950369"/>
              <a:chExt cx="860871" cy="659606"/>
            </a:xfrm>
          </p:grpSpPr>
          <p:sp>
            <p:nvSpPr>
              <p:cNvPr id="3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2" name="Group 51"/>
            <p:cNvGrpSpPr/>
            <p:nvPr/>
          </p:nvGrpSpPr>
          <p:grpSpPr>
            <a:xfrm>
              <a:off x="8603813" y="2950369"/>
              <a:ext cx="860871" cy="659606"/>
              <a:chOff x="6963918" y="2950369"/>
              <a:chExt cx="860871" cy="659606"/>
            </a:xfrm>
          </p:grpSpPr>
          <p:sp>
            <p:nvSpPr>
              <p:cNvPr id="53"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5" name="Group 54"/>
            <p:cNvGrpSpPr/>
            <p:nvPr/>
          </p:nvGrpSpPr>
          <p:grpSpPr>
            <a:xfrm>
              <a:off x="6664525" y="397343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8" name="Group 57"/>
            <p:cNvGrpSpPr/>
            <p:nvPr/>
          </p:nvGrpSpPr>
          <p:grpSpPr>
            <a:xfrm>
              <a:off x="8603813" y="3973433"/>
              <a:ext cx="860871" cy="659606"/>
              <a:chOff x="6963918" y="2950369"/>
              <a:chExt cx="860871" cy="659606"/>
            </a:xfrm>
          </p:grpSpPr>
          <p:sp>
            <p:nvSpPr>
              <p:cNvPr id="59"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sp>
        <p:nvSpPr>
          <p:cNvPr id="20" name="TextBox 19"/>
          <p:cNvSpPr txBox="1"/>
          <p:nvPr/>
        </p:nvSpPr>
        <p:spPr>
          <a:xfrm>
            <a:off x="9342072" y="1724636"/>
            <a:ext cx="2583009" cy="561211"/>
          </a:xfrm>
          <a:prstGeom prst="rect">
            <a:avLst/>
          </a:prstGeom>
          <a:noFill/>
        </p:spPr>
        <p:txBody>
          <a:bodyPr wrap="square" lIns="89642" tIns="143428" rIns="89642" bIns="143428" rtlCol="0">
            <a:sp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Many individual tasks</a:t>
            </a:r>
          </a:p>
        </p:txBody>
      </p:sp>
      <p:grpSp>
        <p:nvGrpSpPr>
          <p:cNvPr id="111" name="Group 110"/>
          <p:cNvGrpSpPr/>
          <p:nvPr/>
        </p:nvGrpSpPr>
        <p:grpSpPr>
          <a:xfrm>
            <a:off x="6728453" y="1819769"/>
            <a:ext cx="1010974" cy="401524"/>
            <a:chOff x="6826048" y="1855762"/>
            <a:chExt cx="1031246" cy="409575"/>
          </a:xfrm>
        </p:grpSpPr>
        <p:sp>
          <p:nvSpPr>
            <p:cNvPr id="90" name="Rectangle 89"/>
            <p:cNvSpPr/>
            <p:nvPr/>
          </p:nvSpPr>
          <p:spPr bwMode="auto">
            <a:xfrm>
              <a:off x="6943725" y="1855762"/>
              <a:ext cx="781050" cy="381000"/>
            </a:xfrm>
            <a:prstGeom prst="rect">
              <a:avLst/>
            </a:prstGeom>
            <a:solidFill>
              <a:schemeClr val="bg2">
                <a:lumMod val="60000"/>
                <a:lumOff val="4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26048" y="1884337"/>
              <a:ext cx="1031246" cy="381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APP</a:t>
              </a:r>
            </a:p>
          </p:txBody>
        </p:sp>
      </p:grpSp>
      <p:grpSp>
        <p:nvGrpSpPr>
          <p:cNvPr id="93" name="Group 92"/>
          <p:cNvGrpSpPr/>
          <p:nvPr/>
        </p:nvGrpSpPr>
        <p:grpSpPr>
          <a:xfrm>
            <a:off x="8127240" y="1613554"/>
            <a:ext cx="765696" cy="222164"/>
            <a:chOff x="7969031" y="1629143"/>
            <a:chExt cx="781050" cy="226619"/>
          </a:xfrm>
        </p:grpSpPr>
        <p:sp>
          <p:nvSpPr>
            <p:cNvPr id="91" name="Rectangle 9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8127240" y="1884670"/>
            <a:ext cx="765696" cy="222164"/>
            <a:chOff x="7969031" y="1629143"/>
            <a:chExt cx="781050" cy="226619"/>
          </a:xfrm>
        </p:grpSpPr>
        <p:sp>
          <p:nvSpPr>
            <p:cNvPr id="95" name="Rectangle 94"/>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8127240" y="2155784"/>
            <a:ext cx="765696" cy="222164"/>
            <a:chOff x="7969031" y="1629143"/>
            <a:chExt cx="781050" cy="226619"/>
          </a:xfrm>
        </p:grpSpPr>
        <p:sp>
          <p:nvSpPr>
            <p:cNvPr id="98" name="Rectangle 97"/>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426177" y="3324082"/>
            <a:ext cx="2281383" cy="1214512"/>
            <a:chOff x="6555034" y="3390240"/>
            <a:chExt cx="2327129" cy="1238866"/>
          </a:xfrm>
        </p:grpSpPr>
        <p:sp>
          <p:nvSpPr>
            <p:cNvPr id="103" name="Rectangle 102"/>
            <p:cNvSpPr/>
            <p:nvPr/>
          </p:nvSpPr>
          <p:spPr bwMode="auto">
            <a:xfrm>
              <a:off x="6566402" y="339024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490643" y="3390240"/>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55034" y="4400096"/>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8490643" y="443812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7" name="Freeform 86"/>
          <p:cNvSpPr/>
          <p:nvPr/>
        </p:nvSpPr>
        <p:spPr bwMode="auto">
          <a:xfrm>
            <a:off x="6984644" y="3156650"/>
            <a:ext cx="0" cy="980461"/>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8" name="Freeform 87"/>
          <p:cNvSpPr/>
          <p:nvPr/>
        </p:nvSpPr>
        <p:spPr bwMode="auto">
          <a:xfrm>
            <a:off x="6993982" y="3137974"/>
            <a:ext cx="1895565" cy="971127"/>
          </a:xfrm>
          <a:custGeom>
            <a:avLst/>
            <a:gdLst>
              <a:gd name="connsiteX0" fmla="*/ 0 w 1924050"/>
              <a:gd name="connsiteY0" fmla="*/ 0 h 1019175"/>
              <a:gd name="connsiteX1" fmla="*/ 1924050 w 1924050"/>
              <a:gd name="connsiteY1" fmla="*/ 1019175 h 1019175"/>
              <a:gd name="connsiteX0" fmla="*/ 0 w 1924050"/>
              <a:gd name="connsiteY0" fmla="*/ 0 h 1009650"/>
              <a:gd name="connsiteX1" fmla="*/ 1924050 w 1924050"/>
              <a:gd name="connsiteY1" fmla="*/ 1009650 h 1009650"/>
              <a:gd name="connsiteX0" fmla="*/ 0 w 1933575"/>
              <a:gd name="connsiteY0" fmla="*/ 0 h 990600"/>
              <a:gd name="connsiteX1" fmla="*/ 1933575 w 1933575"/>
              <a:gd name="connsiteY1" fmla="*/ 990600 h 990600"/>
            </a:gdLst>
            <a:ahLst/>
            <a:cxnLst>
              <a:cxn ang="0">
                <a:pos x="connsiteX0" y="connsiteY0"/>
              </a:cxn>
              <a:cxn ang="0">
                <a:pos x="connsiteX1" y="connsiteY1"/>
              </a:cxn>
            </a:cxnLst>
            <a:rect l="l" t="t" r="r" b="b"/>
            <a:pathLst>
              <a:path w="1933575" h="990600">
                <a:moveTo>
                  <a:pt x="0" y="0"/>
                </a:moveTo>
                <a:lnTo>
                  <a:pt x="1933575" y="99060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9" name="Freeform 88"/>
          <p:cNvSpPr/>
          <p:nvPr/>
        </p:nvSpPr>
        <p:spPr bwMode="auto">
          <a:xfrm>
            <a:off x="6984644" y="4155789"/>
            <a:ext cx="1886227"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Tree>
    <p:extLst>
      <p:ext uri="{BB962C8B-B14F-4D97-AF65-F5344CB8AC3E}">
        <p14:creationId xmlns:p14="http://schemas.microsoft.com/office/powerpoint/2010/main" val="243129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500"/>
                            </p:stCondLst>
                            <p:childTnLst>
                              <p:par>
                                <p:cTn id="36" presetID="42" presetClass="path" presetSubtype="0" decel="100000" fill="hold" nodeType="afterEffect">
                                  <p:stCondLst>
                                    <p:cond delay="0"/>
                                  </p:stCondLst>
                                  <p:childTnLst>
                                    <p:animMotion origin="layout" path="M -3.15037E-6 1.53427E-6 L 0.02962 0.09646 " pathEditMode="relative" rAng="0" ptsTypes="AA">
                                      <p:cBhvr>
                                        <p:cTn id="37" dur="750" fill="hold"/>
                                        <p:tgtEl>
                                          <p:spTgt spid="97"/>
                                        </p:tgtEl>
                                        <p:attrNameLst>
                                          <p:attrName>ppt_x</p:attrName>
                                          <p:attrName>ppt_y</p:attrName>
                                        </p:attrNameLst>
                                      </p:cBhvr>
                                      <p:rCtr x="1481" y="4812"/>
                                    </p:animMotion>
                                  </p:childTnLst>
                                </p:cTn>
                              </p:par>
                            </p:childTnLst>
                          </p:cTn>
                        </p:par>
                        <p:par>
                          <p:cTn id="38" fill="hold">
                            <p:stCondLst>
                              <p:cond delay="1250"/>
                            </p:stCondLst>
                            <p:childTnLst>
                              <p:par>
                                <p:cTn id="39" presetID="42" presetClass="path" presetSubtype="0" decel="100000" fill="hold" nodeType="afterEffect">
                                  <p:stCondLst>
                                    <p:cond delay="0"/>
                                  </p:stCondLst>
                                  <p:childTnLst>
                                    <p:animMotion origin="layout" path="M -3.15037E-6 3.13663E-6 L -0.12509 0.13595 " pathEditMode="relative" rAng="0" ptsTypes="AA">
                                      <p:cBhvr>
                                        <p:cTn id="40" dur="750" fill="hold"/>
                                        <p:tgtEl>
                                          <p:spTgt spid="94"/>
                                        </p:tgtEl>
                                        <p:attrNameLst>
                                          <p:attrName>ppt_x</p:attrName>
                                          <p:attrName>ppt_y</p:attrName>
                                        </p:attrNameLst>
                                      </p:cBhvr>
                                      <p:rCtr x="-6255" y="6786"/>
                                    </p:animMotion>
                                  </p:childTnLst>
                                </p:cTn>
                              </p:par>
                            </p:childTnLst>
                          </p:cTn>
                        </p:par>
                        <p:par>
                          <p:cTn id="41" fill="hold">
                            <p:stCondLst>
                              <p:cond delay="2000"/>
                            </p:stCondLst>
                            <p:childTnLst>
                              <p:par>
                                <p:cTn id="42" presetID="42" presetClass="path" presetSubtype="0" decel="100000" fill="hold" nodeType="afterEffect">
                                  <p:stCondLst>
                                    <p:cond delay="0"/>
                                  </p:stCondLst>
                                  <p:childTnLst>
                                    <p:animMotion origin="layout" path="M -3.15037E-6 1.70222E-6 L -0.12509 0.31979 " pathEditMode="relative" rAng="0" ptsTypes="AA">
                                      <p:cBhvr>
                                        <p:cTn id="43" dur="750" fill="hold"/>
                                        <p:tgtEl>
                                          <p:spTgt spid="93"/>
                                        </p:tgtEl>
                                        <p:attrNameLst>
                                          <p:attrName>ppt_x</p:attrName>
                                          <p:attrName>ppt_y</p:attrName>
                                        </p:attrNameLst>
                                      </p:cBhvr>
                                      <p:rCtr x="-6255" y="1597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5" grpId="0"/>
      <p:bldP spid="20" grpId="0"/>
      <p:bldP spid="87" grpId="0" animBg="1"/>
      <p:bldP spid="88" grpId="0" animBg="1"/>
      <p:bldP spid="8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Compute evolution</a:t>
            </a:r>
          </a:p>
        </p:txBody>
      </p:sp>
      <p:grpSp>
        <p:nvGrpSpPr>
          <p:cNvPr id="4" name="Group 3"/>
          <p:cNvGrpSpPr/>
          <p:nvPr/>
        </p:nvGrpSpPr>
        <p:grpSpPr>
          <a:xfrm>
            <a:off x="268929" y="1636151"/>
            <a:ext cx="2856142" cy="4482124"/>
            <a:chOff x="274320" y="2125663"/>
            <a:chExt cx="3922776" cy="4572000"/>
          </a:xfrm>
        </p:grpSpPr>
        <p:sp>
          <p:nvSpPr>
            <p:cNvPr id="5" name="Rectangle 4"/>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On-premises Windows clusters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Easy scaling to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reduce runtimes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Job scheduling and management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Compute node provisioning</a:t>
              </a:r>
            </a:p>
          </p:txBody>
        </p:sp>
        <p:sp>
          <p:nvSpPr>
            <p:cNvPr id="6" name="Rectangle 5"/>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On-premises</a:t>
              </a:r>
            </a:p>
          </p:txBody>
        </p:sp>
      </p:grpSp>
      <p:grpSp>
        <p:nvGrpSpPr>
          <p:cNvPr id="17" name="Group 16"/>
          <p:cNvGrpSpPr/>
          <p:nvPr/>
        </p:nvGrpSpPr>
        <p:grpSpPr>
          <a:xfrm>
            <a:off x="3201493" y="1636151"/>
            <a:ext cx="2856142" cy="4482124"/>
            <a:chOff x="274320" y="2125663"/>
            <a:chExt cx="3922776" cy="4572000"/>
          </a:xfrm>
        </p:grpSpPr>
        <p:sp>
          <p:nvSpPr>
            <p:cNvPr id="18" name="Rectangle 17"/>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Extend cluster to cloud to handle peak demand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Leverages platform as a service virtual machines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Secure packaging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and distribution</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Automated deployment of Azure VMs</a:t>
              </a:r>
            </a:p>
          </p:txBody>
        </p:sp>
        <p:sp>
          <p:nvSpPr>
            <p:cNvPr id="19" name="Rectangle 18"/>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Hybrid</a:t>
              </a:r>
            </a:p>
          </p:txBody>
        </p:sp>
      </p:grpSp>
      <p:grpSp>
        <p:nvGrpSpPr>
          <p:cNvPr id="20" name="Group 19"/>
          <p:cNvGrpSpPr/>
          <p:nvPr/>
        </p:nvGrpSpPr>
        <p:grpSpPr>
          <a:xfrm>
            <a:off x="6134056" y="1636151"/>
            <a:ext cx="2856142" cy="4482124"/>
            <a:chOff x="274320" y="2125663"/>
            <a:chExt cx="3922776" cy="4572000"/>
          </a:xfrm>
        </p:grpSpPr>
        <p:sp>
          <p:nvSpPr>
            <p:cNvPr id="21" name="Rectangle 20"/>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Deploy cluster all in cloud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Move existing applications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Support projects and testing</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Gallery images and scripts to deploy</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Flexible VM configuration</a:t>
              </a:r>
            </a:p>
          </p:txBody>
        </p:sp>
        <p:sp>
          <p:nvSpPr>
            <p:cNvPr id="22" name="Rectangle 21"/>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IaaS</a:t>
              </a:r>
            </a:p>
          </p:txBody>
        </p:sp>
      </p:grpSp>
      <p:grpSp>
        <p:nvGrpSpPr>
          <p:cNvPr id="23" name="Group 22"/>
          <p:cNvGrpSpPr/>
          <p:nvPr/>
        </p:nvGrpSpPr>
        <p:grpSpPr>
          <a:xfrm>
            <a:off x="9066621" y="1636151"/>
            <a:ext cx="2856142" cy="4482124"/>
            <a:chOff x="274320" y="2125663"/>
            <a:chExt cx="3922776" cy="4572000"/>
          </a:xfrm>
        </p:grpSpPr>
        <p:sp>
          <p:nvSpPr>
            <p:cNvPr id="24" name="Rectangle 23"/>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Native cloud scheduler</a:t>
              </a:r>
            </a:p>
            <a:p>
              <a:pPr marL="227209" indent="-227209" defTabSz="914133">
                <a:spcAft>
                  <a:spcPts val="588"/>
                </a:spcAft>
                <a:buFont typeface="Arial" panose="020B0604020202020204" pitchFamily="34" charset="0"/>
                <a:buChar char="•"/>
              </a:pPr>
              <a:r>
                <a:rPr lang="en-US" sz="1568" dirty="0" err="1">
                  <a:gradFill>
                    <a:gsLst>
                      <a:gs pos="0">
                        <a:srgbClr val="FFFFFF"/>
                      </a:gs>
                      <a:gs pos="100000">
                        <a:srgbClr val="FFFFFF"/>
                      </a:gs>
                    </a:gsLst>
                    <a:lin ang="5400000" scaled="0"/>
                  </a:gradFill>
                </a:rPr>
                <a:t>Devops</a:t>
              </a:r>
              <a:r>
                <a:rPr lang="en-US" sz="1568" dirty="0">
                  <a:gradFill>
                    <a:gsLst>
                      <a:gs pos="0">
                        <a:srgbClr val="FFFFFF"/>
                      </a:gs>
                      <a:gs pos="100000">
                        <a:srgbClr val="FFFFFF"/>
                      </a:gs>
                    </a:gsLst>
                    <a:lin ang="5400000" scaled="0"/>
                  </a:gradFill>
                </a:rPr>
                <a:t>, not infrastructure management</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Small to very large deployments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Elasticity with auto-scale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Use within a service or to offer SaaS</a:t>
              </a:r>
            </a:p>
          </p:txBody>
        </p:sp>
        <p:sp>
          <p:nvSpPr>
            <p:cNvPr id="25" name="Rectangle 24"/>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Azure Batch</a:t>
              </a:r>
            </a:p>
            <a:p>
              <a:pPr defTabSz="914133"/>
              <a:r>
                <a:rPr lang="en-US" sz="1961" dirty="0">
                  <a:gradFill>
                    <a:gsLst>
                      <a:gs pos="0">
                        <a:srgbClr val="0072C6"/>
                      </a:gs>
                      <a:gs pos="100000">
                        <a:srgbClr val="0072C6"/>
                      </a:gs>
                    </a:gsLst>
                    <a:lin ang="5400000" scaled="0"/>
                  </a:gradFill>
                </a:rPr>
                <a:t>PaaS</a:t>
              </a:r>
            </a:p>
          </p:txBody>
        </p:sp>
      </p:grpSp>
      <p:sp>
        <p:nvSpPr>
          <p:cNvPr id="30" name="Freeform 5"/>
          <p:cNvSpPr>
            <a:spLocks noEditPoints="1"/>
          </p:cNvSpPr>
          <p:nvPr/>
        </p:nvSpPr>
        <p:spPr bwMode="auto">
          <a:xfrm>
            <a:off x="2190596"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1" name="Freeform 5"/>
          <p:cNvSpPr>
            <a:spLocks noEditPoints="1"/>
          </p:cNvSpPr>
          <p:nvPr/>
        </p:nvSpPr>
        <p:spPr bwMode="auto">
          <a:xfrm>
            <a:off x="5143107"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2" name="Freeform 5"/>
          <p:cNvSpPr>
            <a:spLocks noEditPoints="1"/>
          </p:cNvSpPr>
          <p:nvPr/>
        </p:nvSpPr>
        <p:spPr bwMode="auto">
          <a:xfrm>
            <a:off x="8060045"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2665626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on Azure</a:t>
            </a:r>
          </a:p>
        </p:txBody>
      </p:sp>
      <p:sp>
        <p:nvSpPr>
          <p:cNvPr id="4" name="Text Placeholder 9"/>
          <p:cNvSpPr txBox="1">
            <a:spLocks/>
          </p:cNvSpPr>
          <p:nvPr/>
        </p:nvSpPr>
        <p:spPr>
          <a:xfrm>
            <a:off x="269240" y="1192256"/>
            <a:ext cx="5378549" cy="4477808"/>
          </a:xfrm>
          <a:prstGeom prst="rect">
            <a:avLst/>
          </a:prstGeom>
        </p:spPr>
        <p:txBody>
          <a:bodyPr lIns="179285" tIns="143428" rIns="179285" bIns="143428"/>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HPC clusters in Azure</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Access to thousands of cores</a:t>
            </a: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RDMA and InfiniBand support in high end VM SKU’s</a:t>
            </a:r>
          </a:p>
          <a:p>
            <a:pPr marL="342900" lvl="1" indent="-342900" defTabSz="914225">
              <a:spcBef>
                <a:spcPts val="0"/>
              </a:spcBef>
              <a:spcAft>
                <a:spcPts val="588"/>
              </a:spcAft>
              <a:defRPr/>
            </a:pPr>
            <a:r>
              <a:rPr lang="en-US" sz="1961" dirty="0" err="1">
                <a:gradFill>
                  <a:gsLst>
                    <a:gs pos="0">
                      <a:srgbClr val="FFFFFF"/>
                    </a:gs>
                    <a:gs pos="100000">
                      <a:srgbClr val="FFFFFF"/>
                    </a:gs>
                  </a:gsLst>
                  <a:lin ang="5400000" scaled="1"/>
                </a:gradFill>
              </a:rPr>
              <a:t>Micosecond</a:t>
            </a:r>
            <a:r>
              <a:rPr lang="en-US" sz="1961" dirty="0">
                <a:gradFill>
                  <a:gsLst>
                    <a:gs pos="0">
                      <a:srgbClr val="FFFFFF"/>
                    </a:gs>
                    <a:gs pos="100000">
                      <a:srgbClr val="FFFFFF"/>
                    </a:gs>
                  </a:gsLst>
                  <a:lin ang="5400000" scaled="1"/>
                </a:gradFill>
              </a:rPr>
              <a:t> low-latency network</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Run MPI applications with close to bare </a:t>
            </a:r>
            <a:br>
              <a:rPr lang="en-US" sz="1961" dirty="0">
                <a:gradFill>
                  <a:gsLst>
                    <a:gs pos="0">
                      <a:srgbClr val="FFFFFF"/>
                    </a:gs>
                    <a:gs pos="100000">
                      <a:srgbClr val="FFFFFF"/>
                    </a:gs>
                  </a:gsLst>
                  <a:lin ang="5400000" scaled="1"/>
                </a:gradFill>
              </a:rPr>
            </a:br>
            <a:r>
              <a:rPr lang="en-US" sz="1961" dirty="0">
                <a:gradFill>
                  <a:gsLst>
                    <a:gs pos="0">
                      <a:srgbClr val="FFFFFF"/>
                    </a:gs>
                    <a:gs pos="100000">
                      <a:srgbClr val="FFFFFF"/>
                    </a:gs>
                  </a:gsLst>
                  <a:lin ang="5400000" scaled="1"/>
                </a:gradFill>
              </a:rPr>
              <a:t>metal performance </a:t>
            </a: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Burst to the cloud on demand</a:t>
            </a: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p:txBody>
      </p:sp>
      <p:grpSp>
        <p:nvGrpSpPr>
          <p:cNvPr id="86" name="Group 85"/>
          <p:cNvGrpSpPr/>
          <p:nvPr/>
        </p:nvGrpSpPr>
        <p:grpSpPr>
          <a:xfrm>
            <a:off x="5355600" y="1535407"/>
            <a:ext cx="6671022" cy="2228100"/>
            <a:chOff x="5462990" y="1565699"/>
            <a:chExt cx="6804790" cy="2272778"/>
          </a:xfrm>
        </p:grpSpPr>
        <p:sp>
          <p:nvSpPr>
            <p:cNvPr id="32" name="Freeform 31"/>
            <p:cNvSpPr/>
            <p:nvPr/>
          </p:nvSpPr>
          <p:spPr bwMode="auto">
            <a:xfrm>
              <a:off x="8834756" y="2628018"/>
              <a:ext cx="527146"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5" name="Freeform 13"/>
            <p:cNvSpPr>
              <a:spLocks/>
            </p:cNvSpPr>
            <p:nvPr/>
          </p:nvSpPr>
          <p:spPr bwMode="auto">
            <a:xfrm>
              <a:off x="8884022" y="1565699"/>
              <a:ext cx="3223977" cy="17845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6" name="TextBox 35"/>
            <p:cNvSpPr txBox="1"/>
            <p:nvPr/>
          </p:nvSpPr>
          <p:spPr>
            <a:xfrm>
              <a:off x="6245615" y="3530700"/>
              <a:ext cx="6022165"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On-premises head node and clusters + cloud clusters</a:t>
              </a:r>
            </a:p>
          </p:txBody>
        </p:sp>
        <p:sp>
          <p:nvSpPr>
            <p:cNvPr id="38" name="Rounded Rectangle 37"/>
            <p:cNvSpPr/>
            <p:nvPr/>
          </p:nvSpPr>
          <p:spPr bwMode="auto">
            <a:xfrm>
              <a:off x="6015722" y="2037897"/>
              <a:ext cx="1828800" cy="1286649"/>
            </a:xfrm>
            <a:prstGeom prst="round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966706" y="2328376"/>
              <a:ext cx="860871" cy="659606"/>
              <a:chOff x="6963918" y="2950369"/>
              <a:chExt cx="860871" cy="659606"/>
            </a:xfrm>
          </p:grpSpPr>
          <p:sp>
            <p:nvSpPr>
              <p:cNvPr id="41" name="Freeform 4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43" name="Freeform 5"/>
            <p:cNvSpPr>
              <a:spLocks noEditPoints="1"/>
            </p:cNvSpPr>
            <p:nvPr/>
          </p:nvSpPr>
          <p:spPr bwMode="auto">
            <a:xfrm>
              <a:off x="8112747" y="1589077"/>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45" name="Freeform 44"/>
            <p:cNvSpPr/>
            <p:nvPr/>
          </p:nvSpPr>
          <p:spPr bwMode="auto">
            <a:xfrm>
              <a:off x="7033187" y="2628019"/>
              <a:ext cx="914400" cy="0"/>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46" name="Freeform 45"/>
            <p:cNvSpPr/>
            <p:nvPr/>
          </p:nvSpPr>
          <p:spPr bwMode="auto">
            <a:xfrm>
              <a:off x="8434276" y="2068182"/>
              <a:ext cx="0" cy="270588"/>
            </a:xfrm>
            <a:custGeom>
              <a:avLst/>
              <a:gdLst>
                <a:gd name="connsiteX0" fmla="*/ 0 w 0"/>
                <a:gd name="connsiteY0" fmla="*/ 270588 h 270588"/>
                <a:gd name="connsiteX1" fmla="*/ 0 w 0"/>
                <a:gd name="connsiteY1" fmla="*/ 0 h 270588"/>
              </a:gdLst>
              <a:ahLst/>
              <a:cxnLst>
                <a:cxn ang="0">
                  <a:pos x="connsiteX0" y="connsiteY0"/>
                </a:cxn>
                <a:cxn ang="0">
                  <a:pos x="connsiteX1" y="connsiteY1"/>
                </a:cxn>
              </a:cxnLst>
              <a:rect l="l" t="t" r="r" b="b"/>
              <a:pathLst>
                <a:path h="270588">
                  <a:moveTo>
                    <a:pt x="0" y="270588"/>
                  </a:moveTo>
                  <a:lnTo>
                    <a:pt x="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47" name="Group 46"/>
            <p:cNvGrpSpPr/>
            <p:nvPr/>
          </p:nvGrpSpPr>
          <p:grpSpPr>
            <a:xfrm>
              <a:off x="9770824" y="2117152"/>
              <a:ext cx="1554793" cy="1075103"/>
              <a:chOff x="9634682" y="2005121"/>
              <a:chExt cx="1843633" cy="1274829"/>
            </a:xfrm>
          </p:grpSpPr>
          <p:grpSp>
            <p:nvGrpSpPr>
              <p:cNvPr id="48" name="Group 47"/>
              <p:cNvGrpSpPr/>
              <p:nvPr/>
            </p:nvGrpSpPr>
            <p:grpSpPr>
              <a:xfrm>
                <a:off x="10279218" y="205877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49" name="Group 48"/>
              <p:cNvGrpSpPr/>
              <p:nvPr/>
            </p:nvGrpSpPr>
            <p:grpSpPr>
              <a:xfrm>
                <a:off x="10558061" y="2584394"/>
                <a:ext cx="860871" cy="659606"/>
                <a:chOff x="6963918" y="2950369"/>
                <a:chExt cx="860871" cy="659606"/>
              </a:xfrm>
            </p:grpSpPr>
            <p:sp>
              <p:nvSpPr>
                <p:cNvPr id="54" name="Freeform 5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50" name="Group 49"/>
              <p:cNvGrpSpPr/>
              <p:nvPr/>
            </p:nvGrpSpPr>
            <p:grpSpPr>
              <a:xfrm>
                <a:off x="9712106" y="2428883"/>
                <a:ext cx="860871" cy="659606"/>
                <a:chOff x="6963918" y="2950369"/>
                <a:chExt cx="860871" cy="659606"/>
              </a:xfrm>
            </p:grpSpPr>
            <p:sp>
              <p:nvSpPr>
                <p:cNvPr id="52" name="Freeform 5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51" name="Rectangle 50"/>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5462990" y="2078112"/>
              <a:ext cx="1554793" cy="1075103"/>
              <a:chOff x="9634682" y="2005121"/>
              <a:chExt cx="1843633" cy="1274829"/>
            </a:xfrm>
          </p:grpSpPr>
          <p:grpSp>
            <p:nvGrpSpPr>
              <p:cNvPr id="70" name="Group 69"/>
              <p:cNvGrpSpPr/>
              <p:nvPr/>
            </p:nvGrpSpPr>
            <p:grpSpPr>
              <a:xfrm>
                <a:off x="10279218" y="2058773"/>
                <a:ext cx="860871" cy="659606"/>
                <a:chOff x="6963918" y="2950369"/>
                <a:chExt cx="860871" cy="659606"/>
              </a:xfrm>
            </p:grpSpPr>
            <p:sp>
              <p:nvSpPr>
                <p:cNvPr id="78" name="Freeform 7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1" name="Group 70"/>
              <p:cNvGrpSpPr/>
              <p:nvPr/>
            </p:nvGrpSpPr>
            <p:grpSpPr>
              <a:xfrm>
                <a:off x="10558061" y="2584394"/>
                <a:ext cx="860871" cy="659606"/>
                <a:chOff x="6963918" y="2950369"/>
                <a:chExt cx="860871" cy="659606"/>
              </a:xfrm>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2" name="Group 71"/>
              <p:cNvGrpSpPr/>
              <p:nvPr/>
            </p:nvGrpSpPr>
            <p:grpSpPr>
              <a:xfrm>
                <a:off x="9712106" y="2428883"/>
                <a:ext cx="860871" cy="659606"/>
                <a:chOff x="6963918" y="2950369"/>
                <a:chExt cx="860871" cy="659606"/>
              </a:xfrm>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73" name="Rectangle 72"/>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bwMode="auto">
            <a:xfrm>
              <a:off x="8011894" y="3021939"/>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6608756" y="3954683"/>
            <a:ext cx="5460931" cy="2433010"/>
            <a:chOff x="6741275" y="4033486"/>
            <a:chExt cx="5570434" cy="2481797"/>
          </a:xfrm>
        </p:grpSpPr>
        <p:cxnSp>
          <p:nvCxnSpPr>
            <p:cNvPr id="33" name="Straight Connector 32"/>
            <p:cNvCxnSpPr/>
            <p:nvPr/>
          </p:nvCxnSpPr>
          <p:spPr>
            <a:xfrm>
              <a:off x="9140497" y="5289863"/>
              <a:ext cx="590783" cy="27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13"/>
            <p:cNvSpPr>
              <a:spLocks/>
            </p:cNvSpPr>
            <p:nvPr/>
          </p:nvSpPr>
          <p:spPr bwMode="auto">
            <a:xfrm>
              <a:off x="8425195" y="4033486"/>
              <a:ext cx="3691487" cy="20432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7" name="TextBox 36"/>
            <p:cNvSpPr txBox="1"/>
            <p:nvPr/>
          </p:nvSpPr>
          <p:spPr>
            <a:xfrm>
              <a:off x="6741275" y="6207506"/>
              <a:ext cx="5570434"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Head node in Virtual Machines + cloud clusters</a:t>
              </a:r>
            </a:p>
          </p:txBody>
        </p:sp>
        <p:cxnSp>
          <p:nvCxnSpPr>
            <p:cNvPr id="39" name="Straight Connector 38"/>
            <p:cNvCxnSpPr/>
            <p:nvPr/>
          </p:nvCxnSpPr>
          <p:spPr>
            <a:xfrm flipH="1" flipV="1">
              <a:off x="8666927" y="4868863"/>
              <a:ext cx="465632" cy="265248"/>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5"/>
            <p:cNvSpPr>
              <a:spLocks noEditPoints="1"/>
            </p:cNvSpPr>
            <p:nvPr/>
          </p:nvSpPr>
          <p:spPr bwMode="auto">
            <a:xfrm>
              <a:off x="8294310" y="4353711"/>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nvGrpSpPr>
            <p:cNvPr id="58" name="Group 57"/>
            <p:cNvGrpSpPr/>
            <p:nvPr/>
          </p:nvGrpSpPr>
          <p:grpSpPr>
            <a:xfrm>
              <a:off x="10034016" y="4818797"/>
              <a:ext cx="1554793" cy="1075103"/>
              <a:chOff x="9634682" y="2005121"/>
              <a:chExt cx="1843633" cy="1274829"/>
            </a:xfrm>
          </p:grpSpPr>
          <p:grpSp>
            <p:nvGrpSpPr>
              <p:cNvPr id="59" name="Group 58"/>
              <p:cNvGrpSpPr/>
              <p:nvPr/>
            </p:nvGrpSpPr>
            <p:grpSpPr>
              <a:xfrm>
                <a:off x="10279218" y="2058773"/>
                <a:ext cx="860871" cy="659606"/>
                <a:chOff x="6963918" y="2950369"/>
                <a:chExt cx="860871" cy="659606"/>
              </a:xfrm>
            </p:grpSpPr>
            <p:sp>
              <p:nvSpPr>
                <p:cNvPr id="67" name="Freeform 6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0" name="Group 59"/>
              <p:cNvGrpSpPr/>
              <p:nvPr/>
            </p:nvGrpSpPr>
            <p:grpSpPr>
              <a:xfrm>
                <a:off x="10558061" y="2584394"/>
                <a:ext cx="860871" cy="659606"/>
                <a:chOff x="6963918" y="2950369"/>
                <a:chExt cx="860871" cy="659606"/>
              </a:xfrm>
            </p:grpSpPr>
            <p:sp>
              <p:nvSpPr>
                <p:cNvPr id="65" name="Freeform 6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1" name="Group 60"/>
              <p:cNvGrpSpPr/>
              <p:nvPr/>
            </p:nvGrpSpPr>
            <p:grpSpPr>
              <a:xfrm>
                <a:off x="9712106" y="2428883"/>
                <a:ext cx="860871" cy="659606"/>
                <a:chOff x="6963918" y="2950369"/>
                <a:chExt cx="860871" cy="659606"/>
              </a:xfrm>
            </p:grpSpPr>
            <p:sp>
              <p:nvSpPr>
                <p:cNvPr id="63" name="Freeform 6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62" name="Rectangle 61"/>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Rectangle 80"/>
            <p:cNvSpPr/>
            <p:nvPr/>
          </p:nvSpPr>
          <p:spPr bwMode="auto">
            <a:xfrm>
              <a:off x="9004994" y="5677138"/>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9767030" y="5333489"/>
              <a:ext cx="274320"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83" name="Group 82"/>
            <p:cNvGrpSpPr/>
            <p:nvPr/>
          </p:nvGrpSpPr>
          <p:grpSpPr>
            <a:xfrm>
              <a:off x="8963986" y="4983396"/>
              <a:ext cx="860871" cy="659606"/>
              <a:chOff x="6963918" y="2950369"/>
              <a:chExt cx="860871" cy="659606"/>
            </a:xfrm>
          </p:grpSpPr>
          <p:sp>
            <p:nvSpPr>
              <p:cNvPr id="84" name="Freeform 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spTree>
    <p:extLst>
      <p:ext uri="{BB962C8B-B14F-4D97-AF65-F5344CB8AC3E}">
        <p14:creationId xmlns:p14="http://schemas.microsoft.com/office/powerpoint/2010/main" val="163233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220706"/>
          </a:xfrm>
        </p:spPr>
        <p:txBody>
          <a:bodyPr/>
          <a:lstStyle/>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High Performance Compute</a:t>
            </a:r>
            <a:br>
              <a:rPr lang="en-US" dirty="0"/>
            </a:br>
            <a:endParaRPr lang="en-US" i="1" dirty="0"/>
          </a:p>
        </p:txBody>
      </p:sp>
      <p:pic>
        <p:nvPicPr>
          <p:cNvPr id="5" name="Picture 4">
            <a:extLst>
              <a:ext uri="{FF2B5EF4-FFF2-40B4-BE49-F238E27FC236}">
                <a16:creationId xmlns:a16="http://schemas.microsoft.com/office/drawing/2014/main" id="{18580AA2-DF82-49B2-9DD3-D05A096A89C1}"/>
              </a:ext>
            </a:extLst>
          </p:cNvPr>
          <p:cNvPicPr>
            <a:picLocks noChangeAspect="1"/>
          </p:cNvPicPr>
          <p:nvPr/>
        </p:nvPicPr>
        <p:blipFill>
          <a:blip r:embed="rId3"/>
          <a:stretch>
            <a:fillRect/>
          </a:stretch>
        </p:blipFill>
        <p:spPr>
          <a:xfrm>
            <a:off x="18993" y="487"/>
            <a:ext cx="12154014" cy="6857027"/>
          </a:xfrm>
          <a:prstGeom prst="rect">
            <a:avLst/>
          </a:prstGeom>
        </p:spPr>
      </p:pic>
    </p:spTree>
    <p:extLst>
      <p:ext uri="{BB962C8B-B14F-4D97-AF65-F5344CB8AC3E}">
        <p14:creationId xmlns:p14="http://schemas.microsoft.com/office/powerpoint/2010/main" val="9604560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3618363"/>
          </a:xfrm>
        </p:spPr>
        <p:txBody>
          <a:bodyPr/>
          <a:lstStyle/>
          <a:p>
            <a:r>
              <a:rPr lang="en-US" sz="2745" dirty="0"/>
              <a:t>New VM SKU’s ND (P40) and NCV2(P100’s) announced</a:t>
            </a:r>
          </a:p>
          <a:p>
            <a:r>
              <a:rPr lang="en-US" sz="2745" dirty="0"/>
              <a:t>DV3 and EV3 announced with nested virtualization</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Latest VM Announcements</a:t>
            </a:r>
            <a:br>
              <a:rPr lang="en-US" dirty="0"/>
            </a:br>
            <a:endParaRPr lang="en-US" i="1" dirty="0"/>
          </a:p>
        </p:txBody>
      </p:sp>
    </p:spTree>
    <p:extLst>
      <p:ext uri="{BB962C8B-B14F-4D97-AF65-F5344CB8AC3E}">
        <p14:creationId xmlns:p14="http://schemas.microsoft.com/office/powerpoint/2010/main" val="7195315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solidFill>
                  <a:schemeClr val="accent6"/>
                </a:solidFill>
              </a:rPr>
              <a:t>If your HPC compute cluster requires a management head node and the choices are Azure Batch or HPC Pack then choose HPC Pack.</a:t>
            </a:r>
          </a:p>
          <a:p>
            <a:r>
              <a:rPr lang="en-US" dirty="0">
                <a:solidFill>
                  <a:schemeClr val="accent6"/>
                </a:solidFill>
              </a:rPr>
              <a:t>Azure Batch doesn’t have management head node.  </a:t>
            </a:r>
          </a:p>
        </p:txBody>
      </p:sp>
      <p:sp>
        <p:nvSpPr>
          <p:cNvPr id="5" name="Text Placeholder 4"/>
          <p:cNvSpPr>
            <a:spLocks noGrp="1"/>
          </p:cNvSpPr>
          <p:nvPr>
            <p:ph type="body" sz="quarter" idx="10"/>
          </p:nvPr>
        </p:nvSpPr>
        <p:spPr/>
        <p:txBody>
          <a:bodyPr/>
          <a:lstStyle/>
          <a:p>
            <a:r>
              <a:rPr lang="en-US" u="none" dirty="0">
                <a:solidFill>
                  <a:schemeClr val="accent6"/>
                </a:solidFill>
                <a:hlinkClick r:id="rId3"/>
              </a:rPr>
              <a:t>https://docs.microsoft.com/en-us/azure/cloud-services/cloud-services-setup-hybrid-hpcpack-cluster</a:t>
            </a:r>
            <a:r>
              <a:rPr lang="en-US" u="none" dirty="0">
                <a:solidFill>
                  <a:schemeClr val="accent6"/>
                </a:solidFill>
              </a:rPr>
              <a:t> </a:t>
            </a:r>
          </a:p>
        </p:txBody>
      </p:sp>
    </p:spTree>
    <p:extLst>
      <p:ext uri="{BB962C8B-B14F-4D97-AF65-F5344CB8AC3E}">
        <p14:creationId xmlns:p14="http://schemas.microsoft.com/office/powerpoint/2010/main" val="20400531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42DA-A0C9-436E-B6D2-03455BE7BF2D}"/>
              </a:ext>
            </a:extLst>
          </p:cNvPr>
          <p:cNvSpPr>
            <a:spLocks noGrp="1"/>
          </p:cNvSpPr>
          <p:nvPr>
            <p:ph type="title"/>
          </p:nvPr>
        </p:nvSpPr>
        <p:spPr/>
        <p:txBody>
          <a:bodyPr/>
          <a:lstStyle/>
          <a:p>
            <a:r>
              <a:rPr lang="en-US" dirty="0"/>
              <a:t>Out of Pickles?</a:t>
            </a:r>
          </a:p>
        </p:txBody>
      </p:sp>
      <p:pic>
        <p:nvPicPr>
          <p:cNvPr id="5" name="Picture 4">
            <a:extLst>
              <a:ext uri="{FF2B5EF4-FFF2-40B4-BE49-F238E27FC236}">
                <a16:creationId xmlns:a16="http://schemas.microsoft.com/office/drawing/2014/main" id="{70E339E8-D685-4D8F-9BDE-BAC4A5F1F1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5404" y="1472557"/>
            <a:ext cx="4297221" cy="5060515"/>
          </a:xfrm>
          <a:prstGeom prst="rect">
            <a:avLst/>
          </a:prstGeom>
        </p:spPr>
      </p:pic>
    </p:spTree>
    <p:extLst>
      <p:ext uri="{BB962C8B-B14F-4D97-AF65-F5344CB8AC3E}">
        <p14:creationId xmlns:p14="http://schemas.microsoft.com/office/powerpoint/2010/main" val="187629548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52</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56</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2"/>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3"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4"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
        <p:nvSpPr>
          <p:cNvPr id="3" name="TextBox 2">
            <a:extLst>
              <a:ext uri="{FF2B5EF4-FFF2-40B4-BE49-F238E27FC236}">
                <a16:creationId xmlns:a16="http://schemas.microsoft.com/office/drawing/2014/main" id="{6AD43AF9-0F19-42CE-BC29-1ABDB0038F90}"/>
              </a:ext>
            </a:extLst>
          </p:cNvPr>
          <p:cNvSpPr txBox="1"/>
          <p:nvPr/>
        </p:nvSpPr>
        <p:spPr>
          <a:xfrm>
            <a:off x="717696" y="2151716"/>
            <a:ext cx="924501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an Azure Function + Blob Storage</a:t>
            </a:r>
          </a:p>
          <a:p>
            <a:pPr marL="285750" indent="-285750">
              <a:buFont typeface="Arial" panose="020B0604020202020204" pitchFamily="34" charset="0"/>
              <a:buChar char="•"/>
            </a:pPr>
            <a:r>
              <a:rPr lang="en-US" sz="2000" dirty="0"/>
              <a:t>IoT Pipeline (Stream Analytics -&gt; Service Bus topic -&gt; Function – Blob Storage</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Eric Franz | Solution Lead</a:t>
            </a:r>
          </a:p>
        </p:txBody>
      </p:sp>
      <p:sp>
        <p:nvSpPr>
          <p:cNvPr id="2" name="Title 1"/>
          <p:cNvSpPr>
            <a:spLocks noGrp="1"/>
          </p:cNvSpPr>
          <p:nvPr>
            <p:ph type="ctrTitle"/>
          </p:nvPr>
        </p:nvSpPr>
        <p:spPr>
          <a:solidFill>
            <a:srgbClr val="1F497D"/>
          </a:solidFill>
        </p:spPr>
        <p:txBody>
          <a:bodyPr/>
          <a:lstStyle/>
          <a:p>
            <a:r>
              <a:rPr lang="en-US" sz="4000" dirty="0"/>
              <a:t>Designing Advanced Applications</a:t>
            </a:r>
          </a:p>
        </p:txBody>
      </p:sp>
      <p:pic>
        <p:nvPicPr>
          <p:cNvPr id="3" name="Picture 2">
            <a:extLst>
              <a:ext uri="{FF2B5EF4-FFF2-40B4-BE49-F238E27FC236}">
                <a16:creationId xmlns:a16="http://schemas.microsoft.com/office/drawing/2014/main" id="{C7F655D9-9AFE-4FE4-8B03-5A075EF0DE6D}"/>
              </a:ext>
            </a:extLst>
          </p:cNvPr>
          <p:cNvPicPr>
            <a:picLocks noChangeAspect="1"/>
          </p:cNvPicPr>
          <p:nvPr/>
        </p:nvPicPr>
        <p:blipFill>
          <a:blip r:embed="rId3"/>
          <a:stretch>
            <a:fillRect/>
          </a:stretch>
        </p:blipFill>
        <p:spPr>
          <a:xfrm>
            <a:off x="328703" y="5018948"/>
            <a:ext cx="1100146" cy="1104908"/>
          </a:xfrm>
          <a:prstGeom prst="rect">
            <a:avLst/>
          </a:prstGeom>
        </p:spPr>
      </p:pic>
      <p:pic>
        <p:nvPicPr>
          <p:cNvPr id="51204" name="Picture 4" descr="Image result for concurrency logo">
            <a:extLst>
              <a:ext uri="{FF2B5EF4-FFF2-40B4-BE49-F238E27FC236}">
                <a16:creationId xmlns:a16="http://schemas.microsoft.com/office/drawing/2014/main" id="{F66A0BA3-3DD6-426C-B10D-5731308EF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882" y="5862826"/>
            <a:ext cx="2834241" cy="808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44D7D7-96AF-49AF-A430-A169DC981090}"/>
              </a:ext>
            </a:extLst>
          </p:cNvPr>
          <p:cNvSpPr/>
          <p:nvPr/>
        </p:nvSpPr>
        <p:spPr>
          <a:xfrm>
            <a:off x="9720506" y="6082388"/>
            <a:ext cx="2324932" cy="369332"/>
          </a:xfrm>
          <a:prstGeom prst="rect">
            <a:avLst/>
          </a:prstGeom>
        </p:spPr>
        <p:txBody>
          <a:bodyPr wrap="none">
            <a:spAutoFit/>
          </a:bodyPr>
          <a:lstStyle/>
          <a:p>
            <a:r>
              <a:rPr lang="en-US" i="1" dirty="0"/>
              <a:t>www.concurrency.com</a:t>
            </a:r>
          </a:p>
        </p:txBody>
      </p:sp>
    </p:spTree>
    <p:extLst>
      <p:ext uri="{BB962C8B-B14F-4D97-AF65-F5344CB8AC3E}">
        <p14:creationId xmlns:p14="http://schemas.microsoft.com/office/powerpoint/2010/main" val="219912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1" defTabSz="913927" fontAlgn="base">
              <a:lnSpc>
                <a:spcPct val="120000"/>
              </a:lnSpc>
              <a:spcBef>
                <a:spcPct val="0"/>
              </a:spcBef>
              <a:spcAft>
                <a:spcPct val="0"/>
              </a:spcAft>
              <a:defRPr/>
            </a:pPr>
            <a:endParaRPr lang="en-US" sz="2000" b="1" dirty="0">
              <a:solidFill>
                <a:schemeClr val="bg1">
                  <a:lumMod val="65000"/>
                  <a:lumOff val="35000"/>
                </a:schemeClr>
              </a:solidFill>
              <a:ea typeface="Segoe UI" pitchFamily="34" charset="0"/>
              <a:cs typeface="Segoe UI" pitchFamily="34" charset="0"/>
            </a:endParaRP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6" name="Picture 5"/>
          <p:cNvPicPr/>
          <p:nvPr/>
        </p:nvPicPr>
        <p:blipFill>
          <a:blip r:embed="rId3"/>
          <a:stretch>
            <a:fillRect/>
          </a:stretch>
        </p:blipFill>
        <p:spPr>
          <a:xfrm>
            <a:off x="3361038" y="0"/>
            <a:ext cx="5412260" cy="6858000"/>
          </a:xfrm>
          <a:prstGeom prst="rect">
            <a:avLst/>
          </a:prstGeom>
        </p:spPr>
      </p:pic>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337602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1" defTabSz="913927" fontAlgn="base">
              <a:lnSpc>
                <a:spcPct val="120000"/>
              </a:lnSpc>
              <a:spcBef>
                <a:spcPct val="0"/>
              </a:spcBef>
              <a:spcAft>
                <a:spcPct val="0"/>
              </a:spcAft>
              <a:defRPr/>
            </a:pPr>
            <a:endParaRPr lang="en-US" sz="2000" b="1" dirty="0">
              <a:solidFill>
                <a:schemeClr val="bg1">
                  <a:lumMod val="65000"/>
                  <a:lumOff val="35000"/>
                </a:schemeClr>
              </a:solidFill>
              <a:ea typeface="Segoe UI" pitchFamily="34" charset="0"/>
              <a:cs typeface="Segoe UI" pitchFamily="34" charset="0"/>
            </a:endParaRP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3" name="Picture 2"/>
          <p:cNvPicPr>
            <a:picLocks noChangeAspect="1"/>
          </p:cNvPicPr>
          <p:nvPr/>
        </p:nvPicPr>
        <p:blipFill>
          <a:blip r:embed="rId3"/>
          <a:stretch>
            <a:fillRect/>
          </a:stretch>
        </p:blipFill>
        <p:spPr>
          <a:xfrm>
            <a:off x="3527224" y="1020776"/>
            <a:ext cx="7046894" cy="5837224"/>
          </a:xfrm>
          <a:prstGeom prst="rect">
            <a:avLst/>
          </a:prstGeom>
        </p:spPr>
      </p:pic>
      <p:sp>
        <p:nvSpPr>
          <p:cNvPr id="19" name="Rectangle 18"/>
          <p:cNvSpPr/>
          <p:nvPr/>
        </p:nvSpPr>
        <p:spPr>
          <a:xfrm>
            <a:off x="0" y="164966"/>
            <a:ext cx="6556397"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ALWAYS Failing</a:t>
            </a:r>
          </a:p>
        </p:txBody>
      </p:sp>
    </p:spTree>
    <p:extLst>
      <p:ext uri="{BB962C8B-B14F-4D97-AF65-F5344CB8AC3E}">
        <p14:creationId xmlns:p14="http://schemas.microsoft.com/office/powerpoint/2010/main" val="343811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399844"/>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800100" lvl="1" indent="-342900" defTabSz="913927" fontAlgn="base">
              <a:lnSpc>
                <a:spcPct val="120000"/>
              </a:lnSpc>
              <a:spcBef>
                <a:spcPct val="0"/>
              </a:spcBef>
              <a:spcAft>
                <a:spcPct val="0"/>
              </a:spcAft>
              <a:buFont typeface="Arial" panose="020B0604020202020204" pitchFamily="34" charset="0"/>
              <a:buChar char="•"/>
              <a:defRPr/>
            </a:pPr>
            <a:r>
              <a:rPr lang="en-US" sz="2800" dirty="0">
                <a:solidFill>
                  <a:schemeClr val="bg1">
                    <a:lumMod val="75000"/>
                    <a:lumOff val="25000"/>
                  </a:schemeClr>
                </a:solidFill>
              </a:rPr>
              <a:t>What are some example availability SLAs</a:t>
            </a:r>
            <a:endParaRPr lang="en-US" sz="2800" dirty="0">
              <a:solidFill>
                <a:schemeClr val="bg1">
                  <a:lumMod val="85000"/>
                  <a:lumOff val="15000"/>
                </a:schemeClr>
              </a:solidFill>
              <a:ea typeface="Segoe UI" pitchFamily="34" charset="0"/>
              <a:cs typeface="Segoe UI" pitchFamily="34" charset="0"/>
            </a:endParaRPr>
          </a:p>
        </p:txBody>
      </p:sp>
      <p:sp>
        <p:nvSpPr>
          <p:cNvPr id="19" name="Rectangle 18"/>
          <p:cNvSpPr/>
          <p:nvPr/>
        </p:nvSpPr>
        <p:spPr>
          <a:xfrm>
            <a:off x="0" y="164966"/>
            <a:ext cx="98552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SLAs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8" name="Picture 7"/>
          <p:cNvPicPr>
            <a:picLocks noChangeAspect="1"/>
          </p:cNvPicPr>
          <p:nvPr/>
        </p:nvPicPr>
        <p:blipFill>
          <a:blip r:embed="rId3"/>
          <a:stretch>
            <a:fillRect/>
          </a:stretch>
        </p:blipFill>
        <p:spPr>
          <a:xfrm>
            <a:off x="650289" y="2731314"/>
            <a:ext cx="10660488" cy="2586273"/>
          </a:xfrm>
          <a:prstGeom prst="rect">
            <a:avLst/>
          </a:prstGeom>
        </p:spPr>
      </p:pic>
    </p:spTree>
    <p:extLst>
      <p:ext uri="{BB962C8B-B14F-4D97-AF65-F5344CB8AC3E}">
        <p14:creationId xmlns:p14="http://schemas.microsoft.com/office/powerpoint/2010/main" val="97084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399844"/>
            <a:ext cx="12192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800100" lvl="1" indent="-342900" defTabSz="913927" fontAlgn="base">
              <a:lnSpc>
                <a:spcPct val="120000"/>
              </a:lnSpc>
              <a:spcBef>
                <a:spcPct val="0"/>
              </a:spcBef>
              <a:spcAft>
                <a:spcPct val="0"/>
              </a:spcAft>
              <a:buFont typeface="Arial" panose="020B0604020202020204" pitchFamily="34" charset="0"/>
              <a:buChar char="•"/>
              <a:defRPr/>
            </a:pPr>
            <a:r>
              <a:rPr lang="en-US" sz="2800" dirty="0">
                <a:solidFill>
                  <a:schemeClr val="bg1">
                    <a:lumMod val="75000"/>
                    <a:lumOff val="25000"/>
                  </a:schemeClr>
                </a:solidFill>
              </a:rPr>
              <a:t>What is your SLA?</a:t>
            </a:r>
            <a:endParaRPr lang="en-US" sz="2800" dirty="0">
              <a:solidFill>
                <a:schemeClr val="bg1">
                  <a:lumMod val="85000"/>
                  <a:lumOff val="15000"/>
                </a:schemeClr>
              </a:solidFill>
              <a:ea typeface="Segoe UI" pitchFamily="34" charset="0"/>
              <a:cs typeface="Segoe UI" pitchFamily="34" charset="0"/>
            </a:endParaRPr>
          </a:p>
        </p:txBody>
      </p:sp>
      <p:sp>
        <p:nvSpPr>
          <p:cNvPr id="19" name="Rectangle 18"/>
          <p:cNvSpPr/>
          <p:nvPr/>
        </p:nvSpPr>
        <p:spPr>
          <a:xfrm>
            <a:off x="0" y="164966"/>
            <a:ext cx="9855200" cy="1186694"/>
          </a:xfrm>
          <a:prstGeom prst="rect">
            <a:avLst/>
          </a:prstGeom>
          <a:solidFill>
            <a:srgbClr val="0F6FC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p:cNvSpPr>
            <a:spLocks noGrp="1"/>
          </p:cNvSpPr>
          <p:nvPr>
            <p:ph type="title"/>
          </p:nvPr>
        </p:nvSpPr>
        <p:spPr>
          <a:xfrm>
            <a:off x="269240" y="289511"/>
            <a:ext cx="11655840" cy="899665"/>
          </a:xfrm>
        </p:spPr>
        <p:txBody>
          <a:bodyPr/>
          <a:lstStyle/>
          <a:p>
            <a:r>
              <a:rPr lang="en-US" dirty="0"/>
              <a:t>SLAs</a:t>
            </a:r>
          </a:p>
        </p:txBody>
      </p:sp>
      <p:sp>
        <p:nvSpPr>
          <p:cNvPr id="14" name="Rectangle 13"/>
          <p:cNvSpPr/>
          <p:nvPr/>
        </p:nvSpPr>
        <p:spPr>
          <a:xfrm>
            <a:off x="146408" y="1567491"/>
            <a:ext cx="12187158" cy="461665"/>
          </a:xfrm>
          <a:prstGeom prst="rect">
            <a:avLst/>
          </a:prstGeom>
        </p:spPr>
        <p:txBody>
          <a:bodyPr wrap="square" anchor="t">
            <a:spAutoFit/>
          </a:bodyPr>
          <a:lstStyle/>
          <a:p>
            <a:pPr algn="ctr" defTabSz="913927" fontAlgn="base">
              <a:lnSpc>
                <a:spcPct val="120000"/>
              </a:lnSpc>
              <a:spcBef>
                <a:spcPct val="0"/>
              </a:spcBef>
              <a:spcAft>
                <a:spcPct val="0"/>
              </a:spcAft>
              <a:defRPr/>
            </a:pPr>
            <a:r>
              <a:rPr lang="en-US" sz="2000" dirty="0">
                <a:solidFill>
                  <a:srgbClr val="DC3C00"/>
                </a:solidFill>
                <a:ea typeface="Segoe UI" pitchFamily="34" charset="0"/>
                <a:cs typeface="Segoe UI" pitchFamily="34" charset="0"/>
              </a:rPr>
              <a:t>	</a:t>
            </a:r>
          </a:p>
        </p:txBody>
      </p:sp>
      <p:pic>
        <p:nvPicPr>
          <p:cNvPr id="4" name="Picture 3"/>
          <p:cNvPicPr>
            <a:picLocks noChangeAspect="1"/>
          </p:cNvPicPr>
          <p:nvPr/>
        </p:nvPicPr>
        <p:blipFill>
          <a:blip r:embed="rId3"/>
          <a:stretch>
            <a:fillRect/>
          </a:stretch>
        </p:blipFill>
        <p:spPr>
          <a:xfrm>
            <a:off x="663772" y="2881236"/>
            <a:ext cx="10864456" cy="1437759"/>
          </a:xfrm>
          <a:prstGeom prst="rect">
            <a:avLst/>
          </a:prstGeom>
        </p:spPr>
      </p:pic>
    </p:spTree>
    <p:extLst>
      <p:ext uri="{BB962C8B-B14F-4D97-AF65-F5344CB8AC3E}">
        <p14:creationId xmlns:p14="http://schemas.microsoft.com/office/powerpoint/2010/main" val="4107912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5-30072_SPC2012_Business_Template_16x9_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85433d0-483f-49cd-b915-acc06b67ba66"/>
    <_dlc_DocId xmlns="085433d0-483f-49cd-b915-acc06b67ba66">2FF6PXJWRXER-298597971-76</_dlc_DocId>
    <_dlc_DocIdUrl xmlns="085433d0-483f-49cd-b915-acc06b67ba66">
      <Url>https://concurrencyinc.sharepoint.com/sites/intranet/modernapp/_layouts/15/DocIdRedir.aspx?ID=2FF6PXJWRXER-298597971-76</Url>
      <Description>2FF6PXJWRXER-298597971-76</Description>
    </_dlc_DocIdUrl>
  </documentManagement>
</p:properties>
</file>

<file path=customXml/item2.xml><?xml version="1.0" encoding="utf-8"?>
<athena xmlns="http://schemas.microsoft.com/edu/athena" version="0.1.3885.0">
  <media streamable="true" recordStart="0" recordEnd="25966" recordLength="26029" audioOnly="true" start="0" end="25966" audioFormat="{00001610-0000-0010-8000-00AA00389B71}" audioRate="44100" muted="false" volume="0.8" fadeIn="0" fadeOut="0" videoFormat="{34363248-0000-0010-8000-00AA00389B71}" videoRate="15" videoWidth="256" videoHeight="256"/>
</athen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athena xmlns="http://schemas.microsoft.com/edu/athena" version="0.1.3885.0">
  <timings duration="25966"/>
</athena>
</file>

<file path=customXml/item6.xml><?xml version="1.0" encoding="utf-8"?>
<athena xmlns="http://schemas.microsoft.com/edu/athena" version="0.1.3885.0">
  <timings duration="17522"/>
</athena>
</file>

<file path=customXml/item7.xml><?xml version="1.0" encoding="utf-8"?>
<ct:contentTypeSchema xmlns:ct="http://schemas.microsoft.com/office/2006/metadata/contentType" xmlns:ma="http://schemas.microsoft.com/office/2006/metadata/properties/metaAttributes" ct:_="" ma:_="" ma:contentTypeName="Document" ma:contentTypeID="0x0101005D8B778858CA134BABDF58A8755E741F" ma:contentTypeVersion="4" ma:contentTypeDescription="Create a new document." ma:contentTypeScope="" ma:versionID="75341a40a8c4877f3e234283c84c3763">
  <xsd:schema xmlns:xsd="http://www.w3.org/2001/XMLSchema" xmlns:xs="http://www.w3.org/2001/XMLSchema" xmlns:p="http://schemas.microsoft.com/office/2006/metadata/properties" xmlns:ns2="085433d0-483f-49cd-b915-acc06b67ba66" xmlns:ns3="32e78425-5046-4ad0-aad7-699b19d51ee2" targetNamespace="http://schemas.microsoft.com/office/2006/metadata/properties" ma:root="true" ma:fieldsID="f11733f6ed98357820d4cc21ff1ca8e9" ns2:_="" ns3:_="">
    <xsd:import namespace="085433d0-483f-49cd-b915-acc06b67ba66"/>
    <xsd:import namespace="32e78425-5046-4ad0-aad7-699b19d51ee2"/>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433d0-483f-49cd-b915-acc06b67ba6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40ca2f15-f63e-406e-b42f-326d5ceb8be9}" ma:internalName="TaxCatchAll" ma:showField="CatchAllData"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40ca2f15-f63e-406e-b42f-326d5ceb8be9}" ma:internalName="TaxCatchAllLabel" ma:readOnly="true" ma:showField="CatchAllDataLabel"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e78425-5046-4ad0-aad7-699b19d51ee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athena xmlns="http://schemas.microsoft.com/edu/athena" version="0.1.3885.0">
  <media streamable="true" recordStart="0" recordEnd="17522" recordLength="17600" audioOnly="true" start="0" end="17522" audioFormat="{00001610-0000-0010-8000-00AA00389B71}" audioRate="44100" muted="false" volume="0.8" fadeIn="0" fadeOut="0" videoFormat="{34363248-0000-0010-8000-00AA00389B71}" videoRate="15" videoWidth="256" videoHeight="256"/>
</athena>
</file>

<file path=customXml/itemProps1.xml><?xml version="1.0" encoding="utf-8"?>
<ds:datastoreItem xmlns:ds="http://schemas.openxmlformats.org/officeDocument/2006/customXml" ds:itemID="{FBD5D014-D536-4619-B8CB-9F412D33ACAE}">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32e78425-5046-4ad0-aad7-699b19d51ee2"/>
    <ds:schemaRef ds:uri="085433d0-483f-49cd-b915-acc06b67ba66"/>
    <ds:schemaRef ds:uri="http://www.w3.org/XML/1998/namespace"/>
  </ds:schemaRefs>
</ds:datastoreItem>
</file>

<file path=customXml/itemProps2.xml><?xml version="1.0" encoding="utf-8"?>
<ds:datastoreItem xmlns:ds="http://schemas.openxmlformats.org/officeDocument/2006/customXml" ds:itemID="{C31CA88C-BC2C-4C3D-AAFD-E6C8229F92CA}">
  <ds:schemaRefs>
    <ds:schemaRef ds:uri="http://schemas.microsoft.com/edu/athena"/>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4.xml><?xml version="1.0" encoding="utf-8"?>
<ds:datastoreItem xmlns:ds="http://schemas.openxmlformats.org/officeDocument/2006/customXml" ds:itemID="{761E52CC-37B0-4133-B7AF-1F72BEF525C6}">
  <ds:schemaRefs>
    <ds:schemaRef ds:uri="http://schemas.microsoft.com/sharepoint/events"/>
  </ds:schemaRefs>
</ds:datastoreItem>
</file>

<file path=customXml/itemProps5.xml><?xml version="1.0" encoding="utf-8"?>
<ds:datastoreItem xmlns:ds="http://schemas.openxmlformats.org/officeDocument/2006/customXml" ds:itemID="{3107F5BE-4353-40A6-835C-9F41AC2E5FAF}">
  <ds:schemaRefs>
    <ds:schemaRef ds:uri="http://schemas.microsoft.com/edu/athena"/>
  </ds:schemaRefs>
</ds:datastoreItem>
</file>

<file path=customXml/itemProps6.xml><?xml version="1.0" encoding="utf-8"?>
<ds:datastoreItem xmlns:ds="http://schemas.openxmlformats.org/officeDocument/2006/customXml" ds:itemID="{FD7972F4-D74E-43D1-962B-D76179D4ADA2}">
  <ds:schemaRefs>
    <ds:schemaRef ds:uri="http://schemas.microsoft.com/edu/athena"/>
  </ds:schemaRefs>
</ds:datastoreItem>
</file>

<file path=customXml/itemProps7.xml><?xml version="1.0" encoding="utf-8"?>
<ds:datastoreItem xmlns:ds="http://schemas.openxmlformats.org/officeDocument/2006/customXml" ds:itemID="{61DBC786-B614-496E-9385-015184FBE8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433d0-483f-49cd-b915-acc06b67ba66"/>
    <ds:schemaRef ds:uri="32e78425-5046-4ad0-aad7-699b19d51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A7E3B9E2-52D4-4982-BD04-820961CE6E6B}">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0</TotalTime>
  <Words>5944</Words>
  <Application>Microsoft Office PowerPoint</Application>
  <PresentationFormat>Widescreen</PresentationFormat>
  <Paragraphs>743</Paragraphs>
  <Slides>58</Slides>
  <Notes>48</Notes>
  <HiddenSlides>1</HiddenSlides>
  <MMClips>0</MMClips>
  <ScaleCrop>false</ScaleCrop>
  <HeadingPairs>
    <vt:vector size="8" baseType="variant">
      <vt:variant>
        <vt:lpstr>Fonts Used</vt:lpstr>
      </vt:variant>
      <vt:variant>
        <vt:i4>17</vt:i4>
      </vt:variant>
      <vt:variant>
        <vt:lpstr>Theme</vt:lpstr>
      </vt:variant>
      <vt:variant>
        <vt:i4>12</vt:i4>
      </vt:variant>
      <vt:variant>
        <vt:lpstr>Embedded OLE Servers</vt:lpstr>
      </vt:variant>
      <vt:variant>
        <vt:i4>1</vt:i4>
      </vt:variant>
      <vt:variant>
        <vt:lpstr>Slide Titles</vt:lpstr>
      </vt:variant>
      <vt:variant>
        <vt:i4>58</vt:i4>
      </vt:variant>
    </vt:vector>
  </HeadingPairs>
  <TitlesOfParts>
    <vt:vector size="88" baseType="lpstr">
      <vt:lpstr>MS PGothic</vt:lpstr>
      <vt:lpstr>Arial</vt:lpstr>
      <vt:lpstr>Calibri</vt:lpstr>
      <vt:lpstr>Calibri Light</vt:lpstr>
      <vt:lpstr>Consolas</vt:lpstr>
      <vt:lpstr>Courier New</vt:lpstr>
      <vt:lpstr>Segoe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5-30072_SPC2012_Business_Template_16x9_Light</vt:lpstr>
      <vt:lpstr>think-cell Slide</vt:lpstr>
      <vt:lpstr>Designing Advanced Applications</vt:lpstr>
      <vt:lpstr>Designing Advanced Applications</vt:lpstr>
      <vt:lpstr>Exam 70-534 Architecting Microsoft Azure Solutions</vt:lpstr>
      <vt:lpstr>What is Cloud Computing</vt:lpstr>
      <vt:lpstr>Out of Pickles?</vt:lpstr>
      <vt:lpstr>PowerPoint Presentation</vt:lpstr>
      <vt:lpstr>ALWAYS Failing</vt:lpstr>
      <vt:lpstr>SLAs</vt:lpstr>
      <vt:lpstr>SLAs</vt:lpstr>
      <vt:lpstr>SLAs</vt:lpstr>
      <vt:lpstr>SLAs</vt:lpstr>
      <vt:lpstr>MORE Distributed Architectural Patterns</vt:lpstr>
      <vt:lpstr>MORE Distributed Architectural Patterns</vt:lpstr>
      <vt:lpstr>MORE Distributed Architectural Patterns</vt:lpstr>
      <vt:lpstr>Module Overview</vt:lpstr>
      <vt:lpstr>PowerPoint Presentation</vt:lpstr>
      <vt:lpstr>Service bus</vt:lpstr>
      <vt:lpstr>Service Bus Queue</vt:lpstr>
      <vt:lpstr>Service Bus Topic</vt:lpstr>
      <vt:lpstr>Event Hub</vt:lpstr>
      <vt:lpstr>PowerPoint Presentation</vt:lpstr>
      <vt:lpstr>Service Bus Tiers</vt:lpstr>
      <vt:lpstr>Question: You need to process IOT data from approx 700 devices. Data is fitered and moved into Blob Storage. Archival of raw ingress data is required for a week. Choose an implementation below. </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Azure Storage Offerings</vt:lpstr>
      <vt:lpstr>PowerPoint Presentation</vt:lpstr>
      <vt:lpstr>Azure Web Jobs</vt:lpstr>
      <vt:lpstr>Azure Web Jobs</vt:lpstr>
      <vt:lpstr>Azure Functions </vt:lpstr>
      <vt:lpstr>PowerPoint Presentation</vt:lpstr>
      <vt:lpstr>Question: You are trying to implement a background process to send emails on a scheduled interval. Which Azure function triggers would be suitable?</vt:lpstr>
      <vt:lpstr>PowerPoint Presentation</vt:lpstr>
      <vt:lpstr>Azure Scheduler </vt:lpstr>
      <vt:lpstr>Azure Scheduler</vt:lpstr>
      <vt:lpstr>Azure Batch </vt:lpstr>
      <vt:lpstr>Azure Batch — Job Scheduling as a Service</vt:lpstr>
      <vt:lpstr>Question: Your company needs to run large scale computation workloads. The compute cluster should be able to scale up and down on demand. You are looking for a cost effective option which can be managed by via command line scripting. Choose an option below. </vt:lpstr>
      <vt:lpstr>PowerPoint Presentation</vt:lpstr>
      <vt:lpstr>PowerPoint Presentation</vt:lpstr>
      <vt:lpstr>Big Compute Use Cases</vt:lpstr>
      <vt:lpstr>Big Compute evolution</vt:lpstr>
      <vt:lpstr>High Performance Computing on Azure</vt:lpstr>
      <vt:lpstr>High Performance Compute </vt:lpstr>
      <vt:lpstr>Latest VM Announcements </vt:lpstr>
      <vt:lpstr>PowerPoint Presentation</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lpstr>Labs</vt:lpstr>
      <vt:lpstr>Designing Advanced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2017-11-15T20:34:53Z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0x0101005D8B778858CA134BABDF58A8755E741F</vt:lpwstr>
  </property>
  <property fmtid="{D5CDD505-2E9C-101B-9397-08002B2CF9AE}" pid="3" name="_dlc_DocIdItemGuid">
    <vt:lpwstr>69c93188-38a2-47db-a67b-0f70df0d4034</vt:lpwstr>
  </property>
</Properties>
</file>